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732" r:id="rId3"/>
  </p:sldMasterIdLst>
  <p:notesMasterIdLst>
    <p:notesMasterId r:id="rId26"/>
  </p:notesMasterIdLst>
  <p:handoutMasterIdLst>
    <p:handoutMasterId r:id="rId27"/>
  </p:handoutMasterIdLst>
  <p:sldIdLst>
    <p:sldId id="1974" r:id="rId4"/>
    <p:sldId id="1610" r:id="rId5"/>
    <p:sldId id="2012" r:id="rId6"/>
    <p:sldId id="1370" r:id="rId7"/>
    <p:sldId id="1612" r:id="rId8"/>
    <p:sldId id="1876" r:id="rId9"/>
    <p:sldId id="2065" r:id="rId10"/>
    <p:sldId id="1843" r:id="rId11"/>
    <p:sldId id="2041" r:id="rId12"/>
    <p:sldId id="2042" r:id="rId13"/>
    <p:sldId id="2043" r:id="rId14"/>
    <p:sldId id="2044" r:id="rId15"/>
    <p:sldId id="2055" r:id="rId16"/>
    <p:sldId id="2056" r:id="rId17"/>
    <p:sldId id="2057" r:id="rId18"/>
    <p:sldId id="2058" r:id="rId19"/>
    <p:sldId id="2059" r:id="rId20"/>
    <p:sldId id="2060" r:id="rId21"/>
    <p:sldId id="2062" r:id="rId22"/>
    <p:sldId id="2063" r:id="rId23"/>
    <p:sldId id="2064" r:id="rId24"/>
    <p:sldId id="1892" r:id="rId25"/>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00FF00"/>
    <a:srgbClr val="FF00FF"/>
    <a:srgbClr val="0000FF"/>
    <a:srgbClr val="660066"/>
    <a:srgbClr val="9900CC"/>
    <a:srgbClr val="00CC00"/>
    <a:srgbClr val="FFFFFF"/>
    <a:srgbClr val="99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6489" autoAdjust="0"/>
    <p:restoredTop sz="93315" autoAdjust="0"/>
  </p:normalViewPr>
  <p:slideViewPr>
    <p:cSldViewPr>
      <p:cViewPr>
        <p:scale>
          <a:sx n="50" d="100"/>
          <a:sy n="50" d="100"/>
        </p:scale>
        <p:origin x="1252" y="3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22265244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35872649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19904195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19621996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227194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15804866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3182572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2393324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24840666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22981890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410614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extLst>
      <p:ext uri="{BB962C8B-B14F-4D97-AF65-F5344CB8AC3E}">
        <p14:creationId xmlns:p14="http://schemas.microsoft.com/office/powerpoint/2010/main" val="1722403812"/>
      </p:ext>
    </p:extLst>
  </p:cSld>
  <p:clrMap bg1="lt1" tx1="dk1" bg2="lt2" tx2="dk2" accent1="accent1" accent2="accent2" accent3="accent3" accent4="accent4" accent5="accent5" accent6="accent6" hlink="hlink" folHlink="folHlink"/>
  <p:sldLayoutIdLst>
    <p:sldLayoutId id="2147489733" r:id="rId1"/>
    <p:sldLayoutId id="2147489734" r:id="rId2"/>
    <p:sldLayoutId id="2147489735" r:id="rId3"/>
    <p:sldLayoutId id="2147489736" r:id="rId4"/>
    <p:sldLayoutId id="2147489737" r:id="rId5"/>
    <p:sldLayoutId id="2147489738" r:id="rId6"/>
    <p:sldLayoutId id="2147489739" r:id="rId7"/>
    <p:sldLayoutId id="2147489740" r:id="rId8"/>
    <p:sldLayoutId id="2147489741" r:id="rId9"/>
    <p:sldLayoutId id="2147489742" r:id="rId10"/>
    <p:sldLayoutId id="214748974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耶穌復活主日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2023 </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4 </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9 </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ts val="1200"/>
              </a:spcBef>
              <a:spcAft>
                <a:spcPts val="0"/>
              </a:spcAft>
              <a:buFontTx/>
              <a:buNone/>
            </a:pPr>
            <a:r>
              <a:rPr lang="zh-TW" altLang="en-US" sz="6600" dirty="0">
                <a:solidFill>
                  <a:srgbClr val="FFFF00"/>
                </a:solidFill>
                <a:ea typeface="華康儷中黑" panose="020B0509000000000000" pitchFamily="49" charset="-120"/>
              </a:rPr>
              <a:t>不做舊酵母</a:t>
            </a:r>
            <a:endParaRPr lang="en-US" altLang="zh-TW" sz="6600" dirty="0">
              <a:solidFill>
                <a:srgbClr val="FFFF00"/>
              </a:solidFill>
              <a:ea typeface="華康儷中黑" panose="020B0509000000000000" pitchFamily="49" charset="-120"/>
            </a:endParaRPr>
          </a:p>
          <a:p>
            <a:pPr algn="ctr" eaLnBrk="1" hangingPunct="1">
              <a:spcBef>
                <a:spcPts val="1200"/>
              </a:spcBef>
              <a:spcAft>
                <a:spcPts val="0"/>
              </a:spcAft>
              <a:buFontTx/>
              <a:buNone/>
            </a:pPr>
            <a:r>
              <a:rPr lang="en-US" altLang="zh-TW"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做個新受造物</a:t>
            </a:r>
            <a:r>
              <a:rPr lang="en-US" altLang="zh-TW" dirty="0">
                <a:solidFill>
                  <a:schemeClr val="bg1"/>
                </a:solidFill>
                <a:ea typeface="華康儷中黑" panose="020B0509000000000000" pitchFamily="49" charset="-120"/>
              </a:rPr>
              <a:t>——</a:t>
            </a:r>
          </a:p>
          <a:p>
            <a:pPr algn="ctr" eaLnBrk="1" hangingPunct="1">
              <a:spcBef>
                <a:spcPts val="1200"/>
              </a:spcBef>
              <a:spcAft>
                <a:spcPts val="0"/>
              </a:spcAft>
              <a:buFontTx/>
              <a:buNone/>
            </a:pPr>
            <a:endParaRPr lang="en-US" altLang="zh-TW" sz="4000" dirty="0">
              <a:solidFill>
                <a:srgbClr val="FFFF00"/>
              </a:solidFill>
              <a:ea typeface="華康儷中黑" panose="020B0509000000000000" pitchFamily="49" charset="-120"/>
            </a:endParaRPr>
          </a:p>
          <a:p>
            <a:pPr algn="ctr" eaLnBrk="1" hangingPunct="1">
              <a:spcBef>
                <a:spcPts val="1200"/>
              </a:spcBef>
              <a:spcAft>
                <a:spcPts val="0"/>
              </a:spcAft>
              <a:buFontTx/>
              <a:buNone/>
            </a:pPr>
            <a:r>
              <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宗</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10:34,37-43 </a:t>
            </a:r>
            <a:r>
              <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 </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哥</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3:1-4 </a:t>
            </a:r>
            <a:r>
              <a:rPr lang="en-US" altLang="zh-HK"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 </a:t>
            </a:r>
            <a:r>
              <a:rPr lang="zh-TW" altLang="en-US"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若</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20:1-9)</a:t>
            </a:r>
            <a:endPar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p:txBody>
      </p:sp>
    </p:spTree>
    <p:extLst>
      <p:ext uri="{BB962C8B-B14F-4D97-AF65-F5344CB8AC3E}">
        <p14:creationId xmlns:p14="http://schemas.microsoft.com/office/powerpoint/2010/main" val="126605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35AC7357-E904-4A43-A402-0B9DDC632173}"/>
              </a:ext>
            </a:extLst>
          </p:cNvPr>
          <p:cNvSpPr>
            <a:spLocks noGrp="1"/>
          </p:cNvSpPr>
          <p:nvPr>
            <p:ph type="subTitle" idx="1"/>
          </p:nvPr>
        </p:nvSpPr>
        <p:spPr>
          <a:xfrm>
            <a:off x="0" y="260648"/>
            <a:ext cx="9144000" cy="6597352"/>
          </a:xfrm>
        </p:spPr>
        <p:txBody>
          <a:bodyPr/>
          <a:lstStyle/>
          <a:p>
            <a:pPr marL="360000" indent="-457200" algn="l">
              <a:spcAft>
                <a:spcPts val="600"/>
              </a:spcAft>
            </a:pPr>
            <a:r>
              <a:rPr lang="zh-TW" altLang="zh-TW" sz="400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你們豈不知道少許的酵母</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zh-TW" sz="400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能使整個麵團發酵嗎</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zh-TW" sz="400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你們應</a:t>
            </a:r>
            <a:r>
              <a:rPr lang="zh-TW" altLang="zh-TW" sz="4000" dirty="0">
                <a:solidFill>
                  <a:srgbClr val="FFFF00"/>
                </a:solidFill>
                <a:latin typeface="Calibri" panose="020F0502020204030204" pitchFamily="34" charset="0"/>
                <a:ea typeface="華康正顏楷體W7(P)" panose="03000700000000000000" pitchFamily="66" charset="-120"/>
                <a:cs typeface="Calibri" panose="020F0502020204030204" pitchFamily="34" charset="0"/>
              </a:rPr>
              <a:t>把舊酵母除淨</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zh-TW" sz="400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好使你們成為</a:t>
            </a:r>
            <a:r>
              <a:rPr lang="zh-TW" altLang="zh-TW" sz="4000" dirty="0">
                <a:solidFill>
                  <a:srgbClr val="00FF00"/>
                </a:solidFill>
                <a:latin typeface="Calibri" panose="020F0502020204030204" pitchFamily="34" charset="0"/>
                <a:ea typeface="華康正顏楷體W7(P)" panose="03000700000000000000" pitchFamily="66" charset="-120"/>
                <a:cs typeface="Calibri" panose="020F0502020204030204" pitchFamily="34" charset="0"/>
              </a:rPr>
              <a:t>新和的麵團</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a:lnSpc>
                <a:spcPts val="5200"/>
              </a:lnSpc>
              <a:spcBef>
                <a:spcPts val="0"/>
              </a:spcBef>
            </a:pPr>
            <a:r>
              <a:rPr lang="zh-TW" altLang="en-US" sz="3600" b="0" i="0" dirty="0">
                <a:solidFill>
                  <a:schemeClr val="bg1"/>
                </a:solidFill>
                <a:effectLst/>
                <a:latin typeface="Calibri" panose="020F0502020204030204" pitchFamily="34" charset="0"/>
                <a:ea typeface="華康儷中黑" panose="020B0509000000000000" pitchFamily="49" charset="-120"/>
                <a:cs typeface="Calibri" panose="020F0502020204030204" pitchFamily="34" charset="0"/>
              </a:rPr>
              <a:t>因為我</a:t>
            </a:r>
            <a:r>
              <a:rPr lang="zh-TW" altLang="en-US" sz="3600" b="0" i="0" dirty="0">
                <a:solidFill>
                  <a:srgbClr val="00FF00"/>
                </a:solidFill>
                <a:effectLst/>
                <a:latin typeface="Calibri" panose="020F0502020204030204" pitchFamily="34" charset="0"/>
                <a:ea typeface="華康儷中黑" panose="020B0509000000000000" pitchFamily="49" charset="-120"/>
                <a:cs typeface="Calibri" panose="020F0502020204030204" pitchFamily="34" charset="0"/>
              </a:rPr>
              <a:t>從來</a:t>
            </a:r>
            <a:r>
              <a:rPr lang="zh-TW" altLang="en-US" sz="3600" b="0" i="0" dirty="0">
                <a:solidFill>
                  <a:schemeClr val="bg1"/>
                </a:solidFill>
                <a:effectLst/>
                <a:latin typeface="Calibri" panose="020F0502020204030204" pitchFamily="34" charset="0"/>
                <a:ea typeface="華康儷中黑" panose="020B0509000000000000" pitchFamily="49" charset="-120"/>
                <a:cs typeface="Calibri" panose="020F0502020204030204" pitchFamily="34" charset="0"/>
              </a:rPr>
              <a:t>是那樣</a:t>
            </a:r>
            <a:endParaRPr lang="en-US" altLang="zh-TW" sz="3600" b="0" i="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ts val="5200"/>
              </a:lnSpc>
              <a:spcBef>
                <a:spcPts val="0"/>
              </a:spcBef>
            </a:pPr>
            <a:r>
              <a:rPr lang="zh-TW" altLang="en-US" sz="3600" b="0" i="0" dirty="0">
                <a:solidFill>
                  <a:schemeClr val="bg1"/>
                </a:solidFill>
                <a:effectLst/>
                <a:latin typeface="Calibri" panose="020F0502020204030204" pitchFamily="34" charset="0"/>
                <a:ea typeface="華康儷中黑" panose="020B0509000000000000" pitchFamily="49" charset="-120"/>
                <a:cs typeface="Calibri" panose="020F0502020204030204" pitchFamily="34" charset="0"/>
              </a:rPr>
              <a:t>所以你以為我</a:t>
            </a:r>
            <a:r>
              <a:rPr lang="zh-TW" altLang="en-US" sz="3600" b="0" i="0" dirty="0">
                <a:solidFill>
                  <a:srgbClr val="00FF00"/>
                </a:solidFill>
                <a:effectLst/>
                <a:latin typeface="Calibri" panose="020F0502020204030204" pitchFamily="34" charset="0"/>
                <a:ea typeface="華康儷中黑" panose="020B0509000000000000" pitchFamily="49" charset="-120"/>
                <a:cs typeface="Calibri" panose="020F0502020204030204" pitchFamily="34" charset="0"/>
              </a:rPr>
              <a:t>永遠</a:t>
            </a:r>
            <a:r>
              <a:rPr lang="zh-TW" altLang="en-US" sz="3600" b="0" i="0" dirty="0">
                <a:solidFill>
                  <a:schemeClr val="bg1"/>
                </a:solidFill>
                <a:effectLst/>
                <a:latin typeface="Calibri" panose="020F0502020204030204" pitchFamily="34" charset="0"/>
                <a:ea typeface="華康儷中黑" panose="020B0509000000000000" pitchFamily="49" charset="-120"/>
                <a:cs typeface="Calibri" panose="020F0502020204030204" pitchFamily="34" charset="0"/>
              </a:rPr>
              <a:t>是那樣</a:t>
            </a:r>
          </a:p>
          <a:p>
            <a:pPr>
              <a:lnSpc>
                <a:spcPts val="5200"/>
              </a:lnSpc>
              <a:spcBef>
                <a:spcPts val="0"/>
              </a:spcBef>
            </a:pPr>
            <a:r>
              <a:rPr lang="zh-TW" altLang="en-US" sz="3600" b="0" i="0" dirty="0">
                <a:solidFill>
                  <a:schemeClr val="bg1"/>
                </a:solidFill>
                <a:effectLst/>
                <a:latin typeface="Calibri" panose="020F0502020204030204" pitchFamily="34" charset="0"/>
                <a:ea typeface="華康儷中黑" panose="020B0509000000000000" pitchFamily="49" charset="-120"/>
                <a:cs typeface="Calibri" panose="020F0502020204030204" pitchFamily="34" charset="0"/>
              </a:rPr>
              <a:t>可是這一回你錯了</a:t>
            </a:r>
            <a:endParaRPr lang="en-US" altLang="zh-TW" sz="3600" b="0" i="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ts val="5200"/>
              </a:lnSpc>
              <a:spcBef>
                <a:spcPts val="0"/>
              </a:spcBef>
            </a:pPr>
            <a:r>
              <a:rPr lang="zh-TW" altLang="en-US" sz="3600" b="0" i="0" dirty="0">
                <a:solidFill>
                  <a:schemeClr val="bg1"/>
                </a:solidFill>
                <a:effectLst/>
                <a:latin typeface="Calibri" panose="020F0502020204030204" pitchFamily="34" charset="0"/>
                <a:ea typeface="華康儷中黑" panose="020B0509000000000000" pitchFamily="49" charset="-120"/>
                <a:cs typeface="Calibri" panose="020F0502020204030204" pitchFamily="34" charset="0"/>
              </a:rPr>
              <a:t>我改變得令你</a:t>
            </a:r>
            <a:r>
              <a:rPr lang="zh-TW" altLang="en-US" sz="3600" b="0" i="0" dirty="0">
                <a:solidFill>
                  <a:srgbClr val="00FF00"/>
                </a:solidFill>
                <a:effectLst/>
                <a:latin typeface="Calibri" panose="020F0502020204030204" pitchFamily="34" charset="0"/>
                <a:ea typeface="華康儷中黑" panose="020B0509000000000000" pitchFamily="49" charset="-120"/>
                <a:cs typeface="Calibri" panose="020F0502020204030204" pitchFamily="34" charset="0"/>
              </a:rPr>
              <a:t>難以想象</a:t>
            </a:r>
          </a:p>
          <a:p>
            <a:pPr>
              <a:lnSpc>
                <a:spcPts val="5200"/>
              </a:lnSpc>
              <a:spcBef>
                <a:spcPts val="0"/>
              </a:spcBef>
            </a:pPr>
            <a:r>
              <a:rPr lang="zh-TW" altLang="en-US" sz="3600" b="0" i="0" dirty="0">
                <a:solidFill>
                  <a:schemeClr val="bg1"/>
                </a:solidFill>
                <a:effectLst/>
                <a:latin typeface="Calibri" panose="020F0502020204030204" pitchFamily="34" charset="0"/>
                <a:ea typeface="華康儷中黑" panose="020B0509000000000000" pitchFamily="49" charset="-120"/>
                <a:cs typeface="Calibri" panose="020F0502020204030204" pitchFamily="34" charset="0"/>
              </a:rPr>
              <a:t>壞的終能變好</a:t>
            </a:r>
            <a:r>
              <a:rPr lang="en-US" altLang="zh-TW" sz="3600" b="0" i="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3600" b="0" i="0" dirty="0">
                <a:solidFill>
                  <a:schemeClr val="bg1"/>
                </a:solidFill>
                <a:effectLst/>
                <a:latin typeface="Calibri" panose="020F0502020204030204" pitchFamily="34" charset="0"/>
                <a:ea typeface="華康儷中黑" panose="020B0509000000000000" pitchFamily="49" charset="-120"/>
                <a:cs typeface="Calibri" panose="020F0502020204030204" pitchFamily="34" charset="0"/>
              </a:rPr>
              <a:t>弱的終會變壯</a:t>
            </a:r>
          </a:p>
          <a:p>
            <a:pPr algn="l">
              <a:lnSpc>
                <a:spcPts val="5200"/>
              </a:lnSpc>
              <a:spcBef>
                <a:spcPts val="0"/>
              </a:spcBef>
            </a:pPr>
            <a:r>
              <a:rPr lang="zh-TW" altLang="en-US" sz="3600" b="0" i="0" dirty="0">
                <a:solidFill>
                  <a:schemeClr val="bg1"/>
                </a:solidFill>
                <a:effectLst/>
                <a:latin typeface="Calibri" panose="020F0502020204030204" pitchFamily="34" charset="0"/>
                <a:ea typeface="華康儷中黑" panose="020B0509000000000000" pitchFamily="49" charset="-120"/>
                <a:cs typeface="Calibri" panose="020F0502020204030204" pitchFamily="34" charset="0"/>
              </a:rPr>
              <a:t>           </a:t>
            </a:r>
            <a:r>
              <a:rPr lang="zh-TW" altLang="en-US" sz="3600" b="0" i="0" dirty="0">
                <a:solidFill>
                  <a:srgbClr val="FF99FF"/>
                </a:solidFill>
                <a:effectLst/>
                <a:latin typeface="Calibri" panose="020F0502020204030204" pitchFamily="34" charset="0"/>
                <a:ea typeface="華康儷中黑" panose="020B0509000000000000" pitchFamily="49" charset="-120"/>
                <a:cs typeface="Calibri" panose="020F0502020204030204" pitchFamily="34" charset="0"/>
              </a:rPr>
              <a:t>當百花凋謝的日子</a:t>
            </a:r>
            <a:r>
              <a:rPr lang="en-US" altLang="zh-TW" sz="3600" b="0" i="0" dirty="0">
                <a:solidFill>
                  <a:srgbClr val="FF99FF"/>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3600" b="0" i="0" dirty="0">
                <a:solidFill>
                  <a:srgbClr val="FF99FF"/>
                </a:solidFill>
                <a:effectLst/>
                <a:latin typeface="Calibri" panose="020F0502020204030204" pitchFamily="34" charset="0"/>
                <a:ea typeface="華康儷中黑" panose="020B0509000000000000" pitchFamily="49" charset="-120"/>
                <a:cs typeface="Calibri" panose="020F0502020204030204" pitchFamily="34" charset="0"/>
              </a:rPr>
              <a:t>我將歸來開放</a:t>
            </a:r>
            <a:r>
              <a:rPr lang="en-US" altLang="zh-TW" sz="2000" b="0" i="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20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李敖</a:t>
            </a:r>
            <a:r>
              <a:rPr lang="en-US" altLang="zh-TW" sz="1600" b="0" i="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22</a:t>
            </a:r>
            <a:r>
              <a:rPr lang="zh-TW" altLang="en-US" sz="1600" b="0" i="0" dirty="0">
                <a:solidFill>
                  <a:schemeClr val="bg1"/>
                </a:solidFill>
                <a:effectLst/>
                <a:latin typeface="Calibri" panose="020F0502020204030204" pitchFamily="34" charset="0"/>
                <a:ea typeface="華康儷中黑" panose="020B0509000000000000" pitchFamily="49" charset="-120"/>
                <a:cs typeface="Calibri" panose="020F0502020204030204" pitchFamily="34" charset="0"/>
              </a:rPr>
              <a:t>歲</a:t>
            </a:r>
            <a:r>
              <a:rPr lang="en-US" altLang="zh-TW" sz="2000" b="0" i="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endParaRPr lang="zh-TW" altLang="en-US" sz="2000" b="0" i="0" dirty="0">
              <a:solidFill>
                <a:schemeClr val="bg1"/>
              </a:solidFill>
              <a:effectLst/>
              <a:latin typeface="Calibri" panose="020F0502020204030204" pitchFamily="34" charset="0"/>
              <a:ea typeface="華康儷中黑" panose="020B0509000000000000" pitchFamily="49" charset="-120"/>
              <a:cs typeface="Calibri" panose="020F0502020204030204" pitchFamily="34" charset="0"/>
            </a:endParaRPr>
          </a:p>
          <a:p>
            <a:pPr marL="360000" indent="-457200" algn="l">
              <a:spcAft>
                <a:spcPts val="600"/>
              </a:spcAft>
            </a:pPr>
            <a:endPar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900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35AC7357-E904-4A43-A402-0B9DDC632173}"/>
              </a:ext>
            </a:extLst>
          </p:cNvPr>
          <p:cNvSpPr>
            <a:spLocks noGrp="1"/>
          </p:cNvSpPr>
          <p:nvPr>
            <p:ph type="subTitle" idx="1"/>
          </p:nvPr>
        </p:nvSpPr>
        <p:spPr>
          <a:xfrm>
            <a:off x="0" y="0"/>
            <a:ext cx="9144000" cy="6858000"/>
          </a:xfrm>
        </p:spPr>
        <p:txBody>
          <a:bodyPr/>
          <a:lstStyle/>
          <a:p>
            <a:pPr marL="360000" indent="-457200" algn="l">
              <a:spcAft>
                <a:spcPts val="0"/>
              </a:spcAft>
            </a:pP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看見耶穌頭上的那塊汗巾</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不同殮布放在一起</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而在另一處捲著</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先來到墳墓的那個門徒</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也進去了</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一看見就相信了</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p>
          <a:p>
            <a:pPr marL="360000" indent="-457200" algn="l">
              <a:spcAft>
                <a:spcPts val="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耶穌復活後</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有相信的</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有不相信的</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有早信的</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有晚信的</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有為了私利而</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不敢相信的</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有需要確鑿的證據才肯相信的</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Aft>
                <a:spcPts val="6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有些相信</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卻好像上週聖枝主日所說的</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nSpc>
                <a:spcPts val="5500"/>
              </a:lnSpc>
              <a:spcAft>
                <a:spcPts val="0"/>
              </a:spcAft>
            </a:pPr>
            <a:r>
              <a:rPr lang="zh-TW" altLang="en-US" sz="4400" spc="100" dirty="0">
                <a:solidFill>
                  <a:srgbClr val="FFFF00"/>
                </a:solidFill>
                <a:latin typeface="Calibri" panose="020F0502020204030204" pitchFamily="34" charset="0"/>
                <a:ea typeface="華康儷中黑" panose="020B0509000000000000" pitchFamily="49" charset="-120"/>
                <a:cs typeface="Calibri" panose="020F0502020204030204" pitchFamily="34" charset="0"/>
              </a:rPr>
              <a:t>以</a:t>
            </a:r>
            <a:r>
              <a:rPr lang="zh-TW" altLang="en-US" sz="4400" spc="100" dirty="0">
                <a:solidFill>
                  <a:srgbClr val="FFFF00"/>
                </a:solidFill>
                <a:highlight>
                  <a:srgbClr val="FF0000"/>
                </a:highlight>
                <a:latin typeface="Calibri" panose="020F0502020204030204" pitchFamily="34" charset="0"/>
                <a:ea typeface="華康儷中黑" panose="020B0509000000000000" pitchFamily="49" charset="-120"/>
                <a:cs typeface="Calibri" panose="020F0502020204030204" pitchFamily="34" charset="0"/>
              </a:rPr>
              <a:t>虛</a:t>
            </a:r>
            <a:r>
              <a:rPr lang="zh-TW" altLang="en-US" sz="4400" spc="100" dirty="0">
                <a:solidFill>
                  <a:srgbClr val="FFFF00"/>
                </a:solidFill>
                <a:latin typeface="Calibri" panose="020F0502020204030204" pitchFamily="34" charset="0"/>
                <a:ea typeface="華康儷中黑" panose="020B0509000000000000" pitchFamily="49" charset="-120"/>
                <a:cs typeface="Calibri" panose="020F0502020204030204" pitchFamily="34" charset="0"/>
              </a:rPr>
              <a:t>集道</a:t>
            </a:r>
            <a:r>
              <a:rPr lang="en-US" altLang="zh-TW" sz="4400" spc="100" dirty="0">
                <a:solidFill>
                  <a:srgbClr val="FFFF00"/>
                </a:solidFill>
                <a:latin typeface="Calibri" panose="020F0502020204030204" pitchFamily="34" charset="0"/>
                <a:ea typeface="Calibri" panose="020F0502020204030204" pitchFamily="34" charset="0"/>
                <a:cs typeface="Calibri" panose="020F0502020204030204" pitchFamily="34" charset="0"/>
              </a:rPr>
              <a:t>,</a:t>
            </a:r>
            <a:r>
              <a:rPr lang="zh-TW" altLang="en-US" sz="4400" spc="100" dirty="0">
                <a:solidFill>
                  <a:srgbClr val="FFFF00"/>
                </a:solidFill>
                <a:latin typeface="Calibri" panose="020F0502020204030204" pitchFamily="34" charset="0"/>
                <a:ea typeface="華康儷中黑" panose="020B0509000000000000" pitchFamily="49" charset="-120"/>
                <a:cs typeface="Calibri" panose="020F0502020204030204" pitchFamily="34" charset="0"/>
              </a:rPr>
              <a:t>以聽</a:t>
            </a:r>
            <a:r>
              <a:rPr lang="zh-TW" altLang="en-US" sz="4400" spc="100" dirty="0">
                <a:solidFill>
                  <a:srgbClr val="FFFF00"/>
                </a:solidFill>
                <a:highlight>
                  <a:srgbClr val="FF0000"/>
                </a:highlight>
                <a:latin typeface="Calibri" panose="020F0502020204030204" pitchFamily="34" charset="0"/>
                <a:ea typeface="華康儷中黑" panose="020B0509000000000000" pitchFamily="49" charset="-120"/>
                <a:cs typeface="Calibri" panose="020F0502020204030204" pitchFamily="34" charset="0"/>
              </a:rPr>
              <a:t>天籟</a:t>
            </a:r>
            <a:r>
              <a:rPr lang="en-US" altLang="zh-TW" sz="4400" spc="100" dirty="0">
                <a:solidFill>
                  <a:srgbClr val="FFFF00"/>
                </a:solidFill>
                <a:latin typeface="Calibri" panose="020F0502020204030204" pitchFamily="34" charset="0"/>
                <a:ea typeface="華康儷中黑" panose="020B0509000000000000" pitchFamily="49" charset="-120"/>
                <a:cs typeface="Calibri" panose="020F0502020204030204" pitchFamily="34" charset="0"/>
              </a:rPr>
              <a:t>;</a:t>
            </a:r>
            <a:r>
              <a:rPr lang="zh-TW" altLang="en-US" sz="4400" spc="100" dirty="0">
                <a:solidFill>
                  <a:srgbClr val="FFFF00"/>
                </a:solidFill>
                <a:latin typeface="Calibri" panose="020F0502020204030204" pitchFamily="34" charset="0"/>
                <a:ea typeface="華康儷中黑" panose="020B0509000000000000" pitchFamily="49" charset="-120"/>
                <a:cs typeface="Calibri" panose="020F0502020204030204" pitchFamily="34" charset="0"/>
              </a:rPr>
              <a:t>以</a:t>
            </a:r>
            <a:r>
              <a:rPr lang="zh-TW" altLang="en-US" sz="4400" spc="100" dirty="0">
                <a:solidFill>
                  <a:srgbClr val="FFFF00"/>
                </a:solidFill>
                <a:highlight>
                  <a:srgbClr val="FF0000"/>
                </a:highlight>
                <a:latin typeface="Calibri" panose="020F0502020204030204" pitchFamily="34" charset="0"/>
                <a:ea typeface="華康儷中黑" panose="020B0509000000000000" pitchFamily="49" charset="-120"/>
                <a:cs typeface="Calibri" panose="020F0502020204030204" pitchFamily="34" charset="0"/>
              </a:rPr>
              <a:t>見</a:t>
            </a:r>
            <a:r>
              <a:rPr lang="zh-TW" altLang="en-US" sz="4400" spc="100" dirty="0">
                <a:solidFill>
                  <a:srgbClr val="FFFF00"/>
                </a:solidFill>
                <a:latin typeface="Calibri" panose="020F0502020204030204" pitchFamily="34" charset="0"/>
                <a:ea typeface="華康儷中黑" panose="020B0509000000000000" pitchFamily="49" charset="-120"/>
                <a:cs typeface="Calibri" panose="020F0502020204030204" pitchFamily="34" charset="0"/>
              </a:rPr>
              <a:t>天主</a:t>
            </a:r>
            <a:endParaRPr lang="en-US" altLang="zh-TW" sz="4400" spc="100" dirty="0">
              <a:solidFill>
                <a:srgbClr val="FFFF00"/>
              </a:solidFill>
              <a:latin typeface="Calibri" panose="020F0502020204030204" pitchFamily="34" charset="0"/>
              <a:ea typeface="華康儷中黑" panose="020B0509000000000000" pitchFamily="49" charset="-120"/>
              <a:cs typeface="Calibri" panose="020F0502020204030204" pitchFamily="34" charset="0"/>
            </a:endParaRPr>
          </a:p>
          <a:p>
            <a:pPr marL="360000" indent="-457200">
              <a:lnSpc>
                <a:spcPts val="5500"/>
              </a:lnSpc>
              <a:spcBef>
                <a:spcPts val="0"/>
              </a:spcBef>
              <a:spcAft>
                <a:spcPts val="600"/>
              </a:spcAft>
            </a:pPr>
            <a:r>
              <a:rPr lang="zh-TW" altLang="en-US" sz="4400" spc="1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那是超越理性的</a:t>
            </a:r>
            <a:r>
              <a:rPr lang="en-US" altLang="zh-TW" sz="4400" spc="1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a:t>
            </a:r>
            <a:r>
              <a:rPr lang="zh-TW" altLang="en-US" sz="4400" spc="1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不必證據的</a:t>
            </a:r>
            <a:r>
              <a:rPr lang="en-US" altLang="zh-TW" sz="4000" spc="1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a:t>
            </a:r>
            <a:endParaRPr lang="zh-HK" altLang="en-US" sz="4000" spc="100" dirty="0">
              <a:solidFill>
                <a:schemeClr val="bg1"/>
              </a:solidFill>
            </a:endParaRPr>
          </a:p>
        </p:txBody>
      </p:sp>
    </p:spTree>
    <p:extLst>
      <p:ext uri="{BB962C8B-B14F-4D97-AF65-F5344CB8AC3E}">
        <p14:creationId xmlns:p14="http://schemas.microsoft.com/office/powerpoint/2010/main" val="224964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2" end="2"/>
                                            </p:txEl>
                                          </p:spTgt>
                                        </p:tgtEl>
                                      </p:cBhvr>
                                    </p:animEffect>
                                  </p:childTnLst>
                                </p:cTn>
                              </p:par>
                              <p:par>
                                <p:cTn id="18" presetID="31"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3" end="3"/>
                                            </p:txEl>
                                          </p:spTgt>
                                        </p:tgtEl>
                                      </p:cBhvr>
                                    </p:animEffect>
                                  </p:childTnLst>
                                </p:cTn>
                              </p:par>
                              <p:par>
                                <p:cTn id="24" presetID="31"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95F760F-3D94-4578-8EBB-3FC6A9235927}"/>
              </a:ext>
            </a:extLst>
          </p:cNvPr>
          <p:cNvSpPr>
            <a:spLocks noGrp="1"/>
          </p:cNvSpPr>
          <p:nvPr>
            <p:ph type="subTitle" idx="1"/>
          </p:nvPr>
        </p:nvSpPr>
        <p:spPr>
          <a:xfrm>
            <a:off x="0" y="188640"/>
            <a:ext cx="8892480" cy="6480720"/>
          </a:xfrm>
        </p:spPr>
        <p:txBody>
          <a:bodyPr/>
          <a:lstStyle/>
          <a:p>
            <a:pPr>
              <a:spcBef>
                <a:spcPts val="0"/>
              </a:spcBef>
            </a:pPr>
            <a:r>
              <a:rPr lang="zh-TW" altLang="en-US" sz="4000" dirty="0">
                <a:latin typeface="Calibri" panose="020F0502020204030204" pitchFamily="34" charset="0"/>
                <a:ea typeface="華康儷中黑(P)" panose="020B0500000000000000" pitchFamily="34" charset="-120"/>
                <a:cs typeface="Calibri" panose="020F0502020204030204" pitchFamily="34" charset="0"/>
              </a:rPr>
              <a:t>猶太人相信</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少許酵母</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能使整個麵團發酵</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所以應除掉「舊酵母」</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讓自己成為新和的麵團</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成為</a:t>
            </a:r>
            <a:r>
              <a:rPr lang="zh-TW" altLang="en-US"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純潔和真誠的無酵餅</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p>
          <a:p>
            <a:pPr>
              <a:spcBef>
                <a:spcPts val="0"/>
              </a:spcBef>
            </a:pPr>
            <a:r>
              <a:rPr lang="en-US" altLang="zh-TW" sz="4000" dirty="0">
                <a:latin typeface="Calibri" panose="020F0502020204030204" pitchFamily="34" charset="0"/>
                <a:ea typeface="華康儷中黑(P)" panose="020B0500000000000000" pitchFamily="34" charset="-120"/>
                <a:cs typeface="Calibri" panose="020F0502020204030204" pitchFamily="34" charset="0"/>
              </a:rPr>
              <a:t>The Jews believe a little yeast makes the whole dough rise, hence we should cleanse ourselves of the old yeast, </a:t>
            </a:r>
          </a:p>
          <a:p>
            <a:pPr>
              <a:spcBef>
                <a:spcPts val="0"/>
              </a:spcBef>
            </a:pPr>
            <a:r>
              <a:rPr lang="en-US" altLang="zh-TW" sz="4000" dirty="0">
                <a:latin typeface="Calibri" panose="020F0502020204030204" pitchFamily="34" charset="0"/>
                <a:ea typeface="華康儷中黑(P)" panose="020B0500000000000000" pitchFamily="34" charset="-120"/>
                <a:cs typeface="Calibri" panose="020F0502020204030204" pitchFamily="34" charset="0"/>
              </a:rPr>
              <a:t>in order to become a new dough, </a:t>
            </a:r>
          </a:p>
          <a:p>
            <a:pPr>
              <a:spcBef>
                <a:spcPts val="0"/>
              </a:spcBef>
            </a:pPr>
            <a:r>
              <a:rPr lang="en-US" altLang="zh-TW" sz="4000" dirty="0">
                <a:latin typeface="Calibri" panose="020F0502020204030204" pitchFamily="34" charset="0"/>
                <a:ea typeface="華康儷中黑(P)" panose="020B0500000000000000" pitchFamily="34" charset="-120"/>
                <a:cs typeface="Calibri" panose="020F0502020204030204" pitchFamily="34" charset="0"/>
              </a:rPr>
              <a:t>that produces </a:t>
            </a:r>
            <a:r>
              <a:rPr lang="en-US" altLang="zh-TW" sz="4000" dirty="0">
                <a:highlight>
                  <a:srgbClr val="FFFF00"/>
                </a:highlight>
                <a:latin typeface="Calibri" panose="020F0502020204030204" pitchFamily="34" charset="0"/>
                <a:ea typeface="華康儷中黑(P)" panose="020B0500000000000000" pitchFamily="34" charset="-120"/>
                <a:cs typeface="Calibri" panose="020F0502020204030204" pitchFamily="34" charset="0"/>
              </a:rPr>
              <a:t>pure and true </a:t>
            </a:r>
          </a:p>
          <a:p>
            <a:pPr>
              <a:spcBef>
                <a:spcPts val="0"/>
              </a:spcBef>
            </a:pPr>
            <a:r>
              <a:rPr lang="en-US" altLang="zh-TW" sz="4000" dirty="0">
                <a:latin typeface="Calibri" panose="020F0502020204030204" pitchFamily="34" charset="0"/>
                <a:ea typeface="華康儷中黑(P)" panose="020B0500000000000000" pitchFamily="34" charset="-120"/>
                <a:cs typeface="Calibri" panose="020F0502020204030204" pitchFamily="34" charset="0"/>
              </a:rPr>
              <a:t>unleavened bread. </a:t>
            </a:r>
          </a:p>
        </p:txBody>
      </p:sp>
    </p:spTree>
    <p:extLst>
      <p:ext uri="{BB962C8B-B14F-4D97-AF65-F5344CB8AC3E}">
        <p14:creationId xmlns:p14="http://schemas.microsoft.com/office/powerpoint/2010/main" val="1584002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95F760F-3D94-4578-8EBB-3FC6A9235927}"/>
              </a:ext>
            </a:extLst>
          </p:cNvPr>
          <p:cNvSpPr>
            <a:spLocks noGrp="1"/>
          </p:cNvSpPr>
          <p:nvPr>
            <p:ph type="subTitle" idx="1"/>
          </p:nvPr>
        </p:nvSpPr>
        <p:spPr>
          <a:xfrm>
            <a:off x="0" y="188640"/>
            <a:ext cx="9144000" cy="6480720"/>
          </a:xfrm>
        </p:spPr>
        <p:txBody>
          <a:bodyPr/>
          <a:lstStyle/>
          <a:p>
            <a:pPr>
              <a:spcBef>
                <a:spcPts val="0"/>
              </a:spcBef>
            </a:pPr>
            <a:r>
              <a:rPr lang="zh-TW" altLang="en-US" sz="4000" dirty="0">
                <a:latin typeface="Calibri" panose="020F0502020204030204" pitchFamily="34" charset="0"/>
                <a:ea typeface="華康儷中黑(P)" panose="020B0500000000000000" pitchFamily="34" charset="-120"/>
                <a:cs typeface="Calibri" panose="020F0502020204030204" pitchFamily="34" charset="0"/>
              </a:rPr>
              <a:t>猶太人同時相信</a:t>
            </a:r>
            <a:r>
              <a:rPr lang="en-US" altLang="zh-TW" sz="4000" dirty="0">
                <a:latin typeface="Calibri" panose="020F0502020204030204" pitchFamily="34" charset="0"/>
                <a:ea typeface="Calibri" panose="020F0502020204030204" pitchFamily="34" charset="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「邪惡的衝動令人心發酵」</a:t>
            </a:r>
            <a:r>
              <a:rPr lang="en-US" altLang="zh-TW" sz="4000" dirty="0">
                <a:latin typeface="Calibri" panose="020F0502020204030204" pitchFamily="34" charset="0"/>
                <a:ea typeface="Calibri" panose="020F0502020204030204" pitchFamily="34" charset="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一切的「壞想像」也是讓人墮落的酵母</a:t>
            </a:r>
            <a:r>
              <a:rPr lang="en-US" altLang="zh-TW" sz="4000" dirty="0">
                <a:latin typeface="Calibri" panose="020F0502020204030204" pitchFamily="34" charset="0"/>
                <a:ea typeface="Calibri" panose="020F0502020204030204" pitchFamily="34" charset="0"/>
                <a:cs typeface="Calibri" panose="020F0502020204030204" pitchFamily="34" charset="0"/>
              </a:rPr>
              <a:t>; </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所以要過逾越節</a:t>
            </a:r>
            <a:r>
              <a:rPr lang="en-US" altLang="zh-TW" sz="4000" dirty="0">
                <a:latin typeface="Calibri" panose="020F0502020204030204" pitchFamily="34" charset="0"/>
                <a:ea typeface="Calibri" panose="020F0502020204030204" pitchFamily="34" charset="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要重生</a:t>
            </a:r>
            <a:r>
              <a:rPr lang="en-US" altLang="zh-TW" sz="4000" dirty="0">
                <a:latin typeface="Calibri" panose="020F0502020204030204" pitchFamily="34" charset="0"/>
                <a:ea typeface="Calibri" panose="020F0502020204030204" pitchFamily="34" charset="0"/>
                <a:cs typeface="Calibri" panose="020F0502020204030204" pitchFamily="34" charset="0"/>
              </a:rPr>
              <a:t>,</a:t>
            </a:r>
          </a:p>
          <a:p>
            <a:pPr>
              <a:spcBef>
                <a:spcPts val="0"/>
              </a:spcBef>
            </a:pPr>
            <a:r>
              <a:rPr lang="zh-TW" altLang="en-US" sz="4000" dirty="0">
                <a:latin typeface="Calibri" panose="020F0502020204030204" pitchFamily="34" charset="0"/>
                <a:ea typeface="華康儷中黑(P)" panose="020B0500000000000000" pitchFamily="34" charset="-120"/>
                <a:cs typeface="Calibri" panose="020F0502020204030204" pitchFamily="34" charset="0"/>
              </a:rPr>
              <a:t>便要</a:t>
            </a:r>
            <a:r>
              <a:rPr lang="zh-TW" altLang="en-US" sz="4000" dirty="0">
                <a:highlight>
                  <a:srgbClr val="FFFF00"/>
                </a:highlight>
                <a:latin typeface="Calibri" panose="020F0502020204030204" pitchFamily="34" charset="0"/>
                <a:ea typeface="華康儷中黑(P)" panose="020B0500000000000000" pitchFamily="34" charset="-120"/>
                <a:cs typeface="Calibri" panose="020F0502020204030204" pitchFamily="34" charset="0"/>
              </a:rPr>
              <a:t>徹底搜尋和消滅「舊酵母」</a:t>
            </a:r>
            <a:r>
              <a:rPr lang="en-US" altLang="zh-TW" sz="4000" dirty="0">
                <a:latin typeface="Calibri" panose="020F0502020204030204" pitchFamily="34" charset="0"/>
                <a:ea typeface="Calibri" panose="020F0502020204030204" pitchFamily="34" charset="0"/>
                <a:cs typeface="Calibri" panose="020F0502020204030204" pitchFamily="34" charset="0"/>
              </a:rPr>
              <a:t>.</a:t>
            </a:r>
          </a:p>
          <a:p>
            <a:pPr>
              <a:spcBef>
                <a:spcPts val="0"/>
              </a:spcBef>
            </a:pPr>
            <a:r>
              <a:rPr lang="en-US" altLang="zh-TW" sz="4000" dirty="0">
                <a:latin typeface="Calibri" panose="020F0502020204030204" pitchFamily="34" charset="0"/>
                <a:ea typeface="Calibri" panose="020F0502020204030204" pitchFamily="34" charset="0"/>
                <a:cs typeface="Calibri" panose="020F0502020204030204" pitchFamily="34" charset="0"/>
              </a:rPr>
              <a:t>The Jews also believe that “evil impulse triggers passion” and all “bad thoughts” are like yeasts that would deprave our souls. That is why to experience Passover and rebirth, we must thoroughly </a:t>
            </a:r>
          </a:p>
          <a:p>
            <a:pPr>
              <a:spcBef>
                <a:spcPts val="0"/>
              </a:spcBef>
            </a:pPr>
            <a:r>
              <a:rPr lang="en-US" altLang="zh-TW" sz="4000" dirty="0">
                <a:solidFill>
                  <a:srgbClr val="FF0000"/>
                </a:solidFill>
                <a:latin typeface="Calibri" panose="020F0502020204030204" pitchFamily="34" charset="0"/>
                <a:ea typeface="Calibri" panose="020F0502020204030204" pitchFamily="34" charset="0"/>
                <a:cs typeface="Calibri" panose="020F0502020204030204" pitchFamily="34" charset="0"/>
              </a:rPr>
              <a:t>search</a:t>
            </a:r>
            <a:r>
              <a:rPr lang="en-US" altLang="zh-TW" sz="4000" dirty="0">
                <a:latin typeface="Calibri" panose="020F0502020204030204" pitchFamily="34" charset="0"/>
                <a:ea typeface="Calibri" panose="020F0502020204030204" pitchFamily="34" charset="0"/>
                <a:cs typeface="Calibri" panose="020F0502020204030204" pitchFamily="34" charset="0"/>
              </a:rPr>
              <a:t> out and </a:t>
            </a:r>
            <a:r>
              <a:rPr lang="en-US" altLang="zh-TW" sz="4000" dirty="0">
                <a:solidFill>
                  <a:srgbClr val="FF0000"/>
                </a:solidFill>
                <a:latin typeface="Calibri" panose="020F0502020204030204" pitchFamily="34" charset="0"/>
                <a:ea typeface="Calibri" panose="020F0502020204030204" pitchFamily="34" charset="0"/>
                <a:cs typeface="Calibri" panose="020F0502020204030204" pitchFamily="34" charset="0"/>
              </a:rPr>
              <a:t>eradicate</a:t>
            </a:r>
            <a:r>
              <a:rPr lang="en-US" altLang="zh-TW" sz="4000" dirty="0">
                <a:latin typeface="Calibri" panose="020F0502020204030204" pitchFamily="34" charset="0"/>
                <a:ea typeface="Calibri" panose="020F0502020204030204" pitchFamily="34" charset="0"/>
                <a:cs typeface="Calibri" panose="020F0502020204030204" pitchFamily="34" charset="0"/>
              </a:rPr>
              <a:t> the old yeast. </a:t>
            </a:r>
          </a:p>
        </p:txBody>
      </p:sp>
    </p:spTree>
    <p:extLst>
      <p:ext uri="{BB962C8B-B14F-4D97-AF65-F5344CB8AC3E}">
        <p14:creationId xmlns:p14="http://schemas.microsoft.com/office/powerpoint/2010/main" val="2177569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95F760F-3D94-4578-8EBB-3FC6A9235927}"/>
              </a:ext>
            </a:extLst>
          </p:cNvPr>
          <p:cNvSpPr>
            <a:spLocks noGrp="1"/>
          </p:cNvSpPr>
          <p:nvPr>
            <p:ph type="subTitle" idx="1"/>
          </p:nvPr>
        </p:nvSpPr>
        <p:spPr>
          <a:xfrm>
            <a:off x="0" y="188640"/>
            <a:ext cx="9144000" cy="6480720"/>
          </a:xfrm>
        </p:spPr>
        <p:txBody>
          <a:bodyPr/>
          <a:lstStyle/>
          <a:p>
            <a:pPr>
              <a:spcBef>
                <a:spcPts val="0"/>
              </a:spcBef>
            </a:pPr>
            <a:r>
              <a:rPr lang="zh-TW" altLang="en-US" sz="4000" dirty="0">
                <a:latin typeface="Calibri" panose="020F0502020204030204" pitchFamily="34" charset="0"/>
                <a:ea typeface="華康儷中黑(P)" panose="020B0500000000000000" pitchFamily="34" charset="-120"/>
                <a:cs typeface="Calibri" panose="020F0502020204030204" pitchFamily="34" charset="0"/>
              </a:rPr>
              <a:t>無論多小或多少的壞</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都能</a:t>
            </a:r>
            <a:r>
              <a:rPr lang="zh-TW" altLang="en-US"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使整體壞起來</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這是壞行為和</a:t>
            </a:r>
            <a:r>
              <a:rPr lang="zh-TW" altLang="en-US"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壞表樣</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的威力</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同樣</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好行為或好表樣</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對人和對社會</a:t>
            </a:r>
            <a:endParaRPr lang="en-US" altLang="zh-TW" sz="4000" dirty="0">
              <a:latin typeface="Calibri" panose="020F0502020204030204" pitchFamily="34" charset="0"/>
              <a:ea typeface="華康儷中黑(P)" panose="020B0500000000000000" pitchFamily="34" charset="-120"/>
              <a:cs typeface="Calibri" panose="020F0502020204030204" pitchFamily="34" charset="0"/>
            </a:endParaRPr>
          </a:p>
          <a:p>
            <a:pPr>
              <a:spcBef>
                <a:spcPts val="0"/>
              </a:spcBef>
            </a:pPr>
            <a:r>
              <a:rPr lang="zh-TW" altLang="en-US" sz="4000" dirty="0">
                <a:latin typeface="Calibri" panose="020F0502020204030204" pitchFamily="34" charset="0"/>
                <a:ea typeface="華康儷中黑(P)" panose="020B0500000000000000" pitchFamily="34" charset="-120"/>
                <a:cs typeface="Calibri" panose="020F0502020204030204" pitchFamily="34" charset="0"/>
              </a:rPr>
              <a:t>也可以產生巨大的影響</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p>
          <a:p>
            <a:pPr>
              <a:spcBef>
                <a:spcPts val="0"/>
              </a:spcBef>
            </a:pPr>
            <a:r>
              <a:rPr lang="en-US" altLang="zh-TW" sz="4000" spc="-110" dirty="0">
                <a:latin typeface="Calibri" panose="020F0502020204030204" pitchFamily="34" charset="0"/>
                <a:ea typeface="華康儷中黑(P)" panose="020B0500000000000000" pitchFamily="34" charset="-120"/>
                <a:cs typeface="Calibri" panose="020F0502020204030204" pitchFamily="34" charset="0"/>
              </a:rPr>
              <a:t>Any badness or evil, even to a small degree or extent </a:t>
            </a:r>
            <a:r>
              <a:rPr lang="en-US" altLang="zh-TW" sz="4000" spc="-11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corrupts the whole</a:t>
            </a:r>
            <a:r>
              <a:rPr lang="en-US" altLang="zh-TW" sz="4000" spc="-110" dirty="0">
                <a:latin typeface="Calibri" panose="020F0502020204030204" pitchFamily="34" charset="0"/>
                <a:ea typeface="華康儷中黑(P)" panose="020B0500000000000000" pitchFamily="34" charset="-120"/>
                <a:cs typeface="Calibri" panose="020F0502020204030204" pitchFamily="34" charset="0"/>
              </a:rPr>
              <a:t>. Such is the power of evil that </a:t>
            </a:r>
            <a:r>
              <a:rPr lang="en-US" altLang="zh-TW" sz="4000" spc="-110" dirty="0">
                <a:highlight>
                  <a:srgbClr val="FFFF00"/>
                </a:highlight>
                <a:latin typeface="Calibri" panose="020F0502020204030204" pitchFamily="34" charset="0"/>
                <a:ea typeface="華康儷中黑(P)" panose="020B0500000000000000" pitchFamily="34" charset="-120"/>
                <a:cs typeface="Calibri" panose="020F0502020204030204" pitchFamily="34" charset="0"/>
              </a:rPr>
              <a:t>festers</a:t>
            </a:r>
            <a:r>
              <a:rPr lang="en-US" altLang="zh-TW" sz="4000" spc="-110" dirty="0">
                <a:latin typeface="Calibri" panose="020F0502020204030204" pitchFamily="34" charset="0"/>
                <a:ea typeface="華康儷中黑(P)" panose="020B0500000000000000" pitchFamily="34" charset="-120"/>
                <a:cs typeface="Calibri" panose="020F0502020204030204" pitchFamily="34" charset="0"/>
              </a:rPr>
              <a:t> from acts or displays of bad example. Conversely, acts or displays of </a:t>
            </a:r>
            <a:r>
              <a:rPr lang="en-US" altLang="zh-TW" sz="4000" spc="-11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good example </a:t>
            </a:r>
            <a:r>
              <a:rPr lang="en-US" altLang="zh-TW" sz="4000" spc="-110" dirty="0">
                <a:latin typeface="Calibri" panose="020F0502020204030204" pitchFamily="34" charset="0"/>
                <a:ea typeface="華康儷中黑(P)" panose="020B0500000000000000" pitchFamily="34" charset="-120"/>
                <a:cs typeface="Calibri" panose="020F0502020204030204" pitchFamily="34" charset="0"/>
              </a:rPr>
              <a:t>have a huge positive impact </a:t>
            </a:r>
          </a:p>
          <a:p>
            <a:pPr>
              <a:spcBef>
                <a:spcPts val="0"/>
              </a:spcBef>
            </a:pPr>
            <a:r>
              <a:rPr lang="en-US" altLang="zh-TW" sz="4000" spc="-110" dirty="0">
                <a:latin typeface="Calibri" panose="020F0502020204030204" pitchFamily="34" charset="0"/>
                <a:ea typeface="華康儷中黑(P)" panose="020B0500000000000000" pitchFamily="34" charset="-120"/>
                <a:cs typeface="Calibri" panose="020F0502020204030204" pitchFamily="34" charset="0"/>
              </a:rPr>
              <a:t>on individuals and societies. </a:t>
            </a:r>
          </a:p>
          <a:p>
            <a:pPr>
              <a:spcBef>
                <a:spcPts val="0"/>
              </a:spcBef>
            </a:pPr>
            <a:endParaRPr lang="zh-TW" altLang="en-US" sz="4000" dirty="0">
              <a:latin typeface="Calibri" panose="020F0502020204030204" pitchFamily="34" charset="0"/>
              <a:ea typeface="華康儷中黑(P)" panose="020B0500000000000000" pitchFamily="34" charset="-120"/>
              <a:cs typeface="Calibri" panose="020F0502020204030204" pitchFamily="34" charset="0"/>
            </a:endParaRPr>
          </a:p>
        </p:txBody>
      </p:sp>
    </p:spTree>
    <p:extLst>
      <p:ext uri="{BB962C8B-B14F-4D97-AF65-F5344CB8AC3E}">
        <p14:creationId xmlns:p14="http://schemas.microsoft.com/office/powerpoint/2010/main" val="2652363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95F760F-3D94-4578-8EBB-3FC6A9235927}"/>
              </a:ext>
            </a:extLst>
          </p:cNvPr>
          <p:cNvSpPr>
            <a:spLocks noGrp="1"/>
          </p:cNvSpPr>
          <p:nvPr>
            <p:ph type="subTitle" idx="1"/>
          </p:nvPr>
        </p:nvSpPr>
        <p:spPr>
          <a:xfrm>
            <a:off x="0" y="188640"/>
            <a:ext cx="9144000" cy="6480720"/>
          </a:xfrm>
        </p:spPr>
        <p:txBody>
          <a:bodyPr/>
          <a:lstStyle/>
          <a:p>
            <a:pPr>
              <a:spcBef>
                <a:spcPts val="0"/>
              </a:spcBef>
            </a:pPr>
            <a:r>
              <a:rPr lang="zh-TW" altLang="en-US" sz="4400" dirty="0">
                <a:latin typeface="Calibri" panose="020F0502020204030204" pitchFamily="34" charset="0"/>
                <a:ea typeface="華康儷中黑(P)" panose="020B0500000000000000" pitchFamily="34" charset="-120"/>
                <a:cs typeface="Calibri" panose="020F0502020204030204" pitchFamily="34" charset="0"/>
              </a:rPr>
              <a:t>教會是人類中</a:t>
            </a:r>
            <a:r>
              <a:rPr lang="zh-TW" altLang="en-US" sz="44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感應敏銳</a:t>
            </a:r>
            <a:r>
              <a:rPr lang="zh-TW" altLang="en-US" sz="4400" dirty="0">
                <a:latin typeface="Calibri" panose="020F0502020204030204" pitchFamily="34" charset="0"/>
                <a:ea typeface="華康儷中黑(P)" panose="020B0500000000000000" pitchFamily="34" charset="-120"/>
                <a:cs typeface="Calibri" panose="020F0502020204030204" pitchFamily="34" charset="0"/>
              </a:rPr>
              <a:t>的部分</a:t>
            </a:r>
            <a:r>
              <a:rPr lang="en-US" altLang="zh-TW" sz="4400" dirty="0">
                <a:latin typeface="Calibri" panose="020F0502020204030204" pitchFamily="34" charset="0"/>
                <a:ea typeface="華康儷中黑(P)" panose="020B0500000000000000" pitchFamily="34" charset="-120"/>
                <a:cs typeface="Calibri" panose="020F0502020204030204" pitchFamily="34" charset="0"/>
              </a:rPr>
              <a:t>,</a:t>
            </a:r>
          </a:p>
          <a:p>
            <a:pPr>
              <a:spcBef>
                <a:spcPts val="0"/>
              </a:spcBef>
            </a:pPr>
            <a:r>
              <a:rPr lang="zh-TW" altLang="en-US" sz="4400" dirty="0">
                <a:latin typeface="Calibri" panose="020F0502020204030204" pitchFamily="34" charset="0"/>
                <a:ea typeface="華康儷中黑(P)" panose="020B0500000000000000" pitchFamily="34" charset="-120"/>
                <a:cs typeface="Calibri" panose="020F0502020204030204" pitchFamily="34" charset="0"/>
              </a:rPr>
              <a:t>是聽到天主的聖言和</a:t>
            </a:r>
            <a:endParaRPr lang="en-US" altLang="zh-TW" sz="4400" dirty="0">
              <a:latin typeface="Calibri" panose="020F0502020204030204" pitchFamily="34" charset="0"/>
              <a:ea typeface="華康儷中黑(P)" panose="020B0500000000000000" pitchFamily="34" charset="-120"/>
              <a:cs typeface="Calibri" panose="020F0502020204030204" pitchFamily="34" charset="0"/>
            </a:endParaRPr>
          </a:p>
          <a:p>
            <a:pPr>
              <a:spcBef>
                <a:spcPts val="0"/>
              </a:spcBef>
            </a:pPr>
            <a:r>
              <a:rPr lang="zh-TW" altLang="en-US" sz="4400" dirty="0">
                <a:latin typeface="Calibri" panose="020F0502020204030204" pitchFamily="34" charset="0"/>
                <a:ea typeface="華康儷中黑(P)" panose="020B0500000000000000" pitchFamily="34" charset="-120"/>
                <a:cs typeface="Calibri" panose="020F0502020204030204" pitchFamily="34" charset="0"/>
              </a:rPr>
              <a:t>擁有復活遠象的部分</a:t>
            </a:r>
            <a:r>
              <a:rPr lang="en-US" altLang="zh-TW" sz="4400" dirty="0">
                <a:latin typeface="Calibri" panose="020F0502020204030204" pitchFamily="34" charset="0"/>
                <a:ea typeface="華康儷中黑(P)" panose="020B0500000000000000" pitchFamily="34" charset="-120"/>
                <a:cs typeface="Calibri" panose="020F0502020204030204" pitchFamily="34" charset="0"/>
              </a:rPr>
              <a:t>.</a:t>
            </a:r>
          </a:p>
          <a:p>
            <a:pPr>
              <a:spcBef>
                <a:spcPts val="0"/>
              </a:spcBef>
            </a:pPr>
            <a:r>
              <a:rPr lang="en-US" altLang="zh-TW" sz="4400" dirty="0">
                <a:latin typeface="Calibri" panose="020F0502020204030204" pitchFamily="34" charset="0"/>
                <a:ea typeface="華康儷中黑(P)" panose="020B0500000000000000" pitchFamily="34" charset="-120"/>
                <a:cs typeface="Calibri" panose="020F0502020204030204" pitchFamily="34" charset="0"/>
              </a:rPr>
              <a:t>The Church is the </a:t>
            </a:r>
            <a:r>
              <a:rPr lang="en-US" altLang="zh-TW" sz="44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sensitive part </a:t>
            </a:r>
            <a:r>
              <a:rPr lang="en-US" altLang="zh-TW" sz="4400" dirty="0">
                <a:latin typeface="Calibri" panose="020F0502020204030204" pitchFamily="34" charset="0"/>
                <a:ea typeface="華康儷中黑(P)" panose="020B0500000000000000" pitchFamily="34" charset="-120"/>
                <a:cs typeface="Calibri" panose="020F0502020204030204" pitchFamily="34" charset="0"/>
              </a:rPr>
              <a:t>of humankind (i.e. conscience of humanity). It is the part that hears God's words and </a:t>
            </a:r>
            <a:r>
              <a:rPr lang="en-US" altLang="zh-TW" sz="44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has resurrection of mankind firmly in Her sight.</a:t>
            </a:r>
          </a:p>
        </p:txBody>
      </p:sp>
    </p:spTree>
    <p:extLst>
      <p:ext uri="{BB962C8B-B14F-4D97-AF65-F5344CB8AC3E}">
        <p14:creationId xmlns:p14="http://schemas.microsoft.com/office/powerpoint/2010/main" val="3835039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95F760F-3D94-4578-8EBB-3FC6A9235927}"/>
              </a:ext>
            </a:extLst>
          </p:cNvPr>
          <p:cNvSpPr>
            <a:spLocks noGrp="1"/>
          </p:cNvSpPr>
          <p:nvPr>
            <p:ph type="subTitle" idx="1"/>
          </p:nvPr>
        </p:nvSpPr>
        <p:spPr>
          <a:xfrm>
            <a:off x="0" y="188640"/>
            <a:ext cx="9144000" cy="6480720"/>
          </a:xfrm>
        </p:spPr>
        <p:txBody>
          <a:bodyPr/>
          <a:lstStyle/>
          <a:p>
            <a:pPr>
              <a:spcBef>
                <a:spcPts val="0"/>
              </a:spcBef>
            </a:pPr>
            <a:endParaRPr lang="en-US" altLang="zh-TW" sz="3600" dirty="0">
              <a:latin typeface="Calibri" panose="020F0502020204030204" pitchFamily="34" charset="0"/>
              <a:ea typeface="華康儷中黑(P)" panose="020B0500000000000000" pitchFamily="34" charset="-120"/>
              <a:cs typeface="Calibri" panose="020F0502020204030204" pitchFamily="34" charset="0"/>
            </a:endParaRPr>
          </a:p>
          <a:p>
            <a:pPr>
              <a:spcBef>
                <a:spcPts val="0"/>
              </a:spcBef>
            </a:pPr>
            <a:endParaRPr lang="en-US" altLang="zh-TW" sz="4000" dirty="0">
              <a:latin typeface="Calibri" panose="020F0502020204030204" pitchFamily="34" charset="0"/>
              <a:ea typeface="華康儷中黑(P)" panose="020B0500000000000000" pitchFamily="34" charset="-120"/>
              <a:cs typeface="Calibri" panose="020F0502020204030204" pitchFamily="34" charset="0"/>
            </a:endParaRPr>
          </a:p>
          <a:p>
            <a:pPr>
              <a:spcBef>
                <a:spcPts val="0"/>
              </a:spcBef>
            </a:pPr>
            <a:r>
              <a:rPr lang="zh-TW" altLang="en-US" sz="4000" dirty="0">
                <a:latin typeface="Calibri" panose="020F0502020204030204" pitchFamily="34" charset="0"/>
                <a:ea typeface="華康儷中黑(P)" panose="020B0500000000000000" pitchFamily="34" charset="-120"/>
                <a:cs typeface="Calibri" panose="020F0502020204030204" pitchFamily="34" charset="0"/>
              </a:rPr>
              <a:t>在教會與天主的關係上</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教會應成為</a:t>
            </a:r>
            <a:r>
              <a:rPr lang="zh-TW" altLang="en-US" sz="4000" dirty="0">
                <a:highlight>
                  <a:srgbClr val="FFFF00"/>
                </a:highlight>
                <a:latin typeface="Calibri" panose="020F0502020204030204" pitchFamily="34" charset="0"/>
                <a:ea typeface="華康儷中黑(P)" panose="020B0500000000000000" pitchFamily="34" charset="-120"/>
                <a:cs typeface="Calibri" panose="020F0502020204030204" pitchFamily="34" charset="0"/>
              </a:rPr>
              <a:t>先驅</a:t>
            </a:r>
            <a:r>
              <a:rPr lang="en-US" altLang="zh-TW" sz="4000" dirty="0">
                <a:highlight>
                  <a:srgbClr val="FFFF00"/>
                </a:highlight>
                <a:latin typeface="Calibri" panose="020F0502020204030204" pitchFamily="34" charset="0"/>
                <a:ea typeface="華康儷中黑(P)" panose="020B0500000000000000" pitchFamily="34" charset="-120"/>
                <a:cs typeface="Calibri" panose="020F0502020204030204" pitchFamily="34" charset="0"/>
              </a:rPr>
              <a:t>.</a:t>
            </a:r>
          </a:p>
          <a:p>
            <a:pPr>
              <a:spcBef>
                <a:spcPts val="0"/>
              </a:spcBef>
            </a:pPr>
            <a:endParaRPr lang="en-US" altLang="zh-TW" sz="4000" dirty="0">
              <a:latin typeface="Calibri" panose="020F0502020204030204" pitchFamily="34" charset="0"/>
              <a:ea typeface="華康儷中黑(P)" panose="020B0500000000000000" pitchFamily="34" charset="-120"/>
              <a:cs typeface="Calibri" panose="020F0502020204030204" pitchFamily="34" charset="0"/>
            </a:endParaRPr>
          </a:p>
          <a:p>
            <a:pPr>
              <a:spcBef>
                <a:spcPts val="0"/>
              </a:spcBef>
            </a:pPr>
            <a:r>
              <a:rPr lang="en-US" altLang="zh-TW" sz="4000" dirty="0">
                <a:latin typeface="Calibri" panose="020F0502020204030204" pitchFamily="34" charset="0"/>
                <a:ea typeface="華康儷中黑(P)" panose="020B0500000000000000" pitchFamily="34" charset="-120"/>
                <a:cs typeface="Calibri" panose="020F0502020204030204" pitchFamily="34" charset="0"/>
              </a:rPr>
              <a:t>In the relationship between the Church and God, the Church should be </a:t>
            </a:r>
          </a:p>
          <a:p>
            <a:pPr>
              <a:spcBef>
                <a:spcPts val="0"/>
              </a:spcBef>
            </a:pPr>
            <a:r>
              <a:rPr lang="en-US" altLang="zh-TW" sz="4000" dirty="0">
                <a:latin typeface="Calibri" panose="020F0502020204030204" pitchFamily="34" charset="0"/>
                <a:ea typeface="華康儷中黑(P)" panose="020B0500000000000000" pitchFamily="34" charset="-120"/>
                <a:cs typeface="Calibri" panose="020F0502020204030204" pitchFamily="34" charset="0"/>
              </a:rPr>
              <a:t>the </a:t>
            </a:r>
            <a:r>
              <a:rPr lang="en-US" altLang="zh-TW" sz="4000" b="1"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vanguard</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 or </a:t>
            </a:r>
            <a:r>
              <a:rPr lang="en-US" altLang="zh-TW" sz="4000" b="1"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pioneer</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 to lead society.</a:t>
            </a:r>
          </a:p>
          <a:p>
            <a:pPr>
              <a:spcBef>
                <a:spcPts val="0"/>
              </a:spcBef>
            </a:pPr>
            <a:endParaRPr lang="zh-TW" altLang="en-US" sz="3600" dirty="0">
              <a:latin typeface="Calibri" panose="020F0502020204030204" pitchFamily="34" charset="0"/>
              <a:ea typeface="華康儷中黑(P)" panose="020B0500000000000000" pitchFamily="34" charset="-120"/>
              <a:cs typeface="Calibri" panose="020F0502020204030204" pitchFamily="34" charset="0"/>
            </a:endParaRPr>
          </a:p>
        </p:txBody>
      </p:sp>
    </p:spTree>
    <p:extLst>
      <p:ext uri="{BB962C8B-B14F-4D97-AF65-F5344CB8AC3E}">
        <p14:creationId xmlns:p14="http://schemas.microsoft.com/office/powerpoint/2010/main" val="264387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95F760F-3D94-4578-8EBB-3FC6A9235927}"/>
              </a:ext>
            </a:extLst>
          </p:cNvPr>
          <p:cNvSpPr>
            <a:spLocks noGrp="1"/>
          </p:cNvSpPr>
          <p:nvPr>
            <p:ph type="subTitle" idx="1"/>
          </p:nvPr>
        </p:nvSpPr>
        <p:spPr>
          <a:xfrm>
            <a:off x="0" y="188640"/>
            <a:ext cx="9144000" cy="6480720"/>
          </a:xfrm>
        </p:spPr>
        <p:txBody>
          <a:bodyPr/>
          <a:lstStyle/>
          <a:p>
            <a:pPr>
              <a:spcBef>
                <a:spcPts val="0"/>
              </a:spcBef>
            </a:pPr>
            <a:r>
              <a:rPr lang="zh-TW" altLang="en-US" sz="4000" dirty="0">
                <a:latin typeface="Calibri" panose="020F0502020204030204" pitchFamily="34" charset="0"/>
                <a:ea typeface="華康儷中黑(P)" panose="020B0500000000000000" pitchFamily="34" charset="-120"/>
                <a:cs typeface="Calibri" panose="020F0502020204030204" pitchFamily="34" charset="0"/>
              </a:rPr>
              <a:t>她應</a:t>
            </a:r>
            <a:r>
              <a:rPr lang="zh-TW" altLang="en-US"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代表整個社會</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去回應天主</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p>
          <a:p>
            <a:pPr>
              <a:spcBef>
                <a:spcPts val="0"/>
              </a:spcBef>
            </a:pPr>
            <a:r>
              <a:rPr lang="zh-TW" altLang="en-US" sz="4000" dirty="0">
                <a:latin typeface="Calibri" panose="020F0502020204030204" pitchFamily="34" charset="0"/>
                <a:ea typeface="華康儷中黑(P)" panose="020B0500000000000000" pitchFamily="34" charset="-120"/>
                <a:cs typeface="Calibri" panose="020F0502020204030204" pitchFamily="34" charset="0"/>
              </a:rPr>
              <a:t>就像科學家是回應大自然規律的先驅</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而藝術家則是回應美感的先驅一樣。</a:t>
            </a:r>
          </a:p>
          <a:p>
            <a:pPr>
              <a:spcBef>
                <a:spcPts val="0"/>
              </a:spcBef>
            </a:pPr>
            <a:r>
              <a:rPr lang="en-US" altLang="zh-TW" sz="4000" dirty="0">
                <a:latin typeface="Calibri" panose="020F0502020204030204" pitchFamily="34" charset="0"/>
                <a:ea typeface="華康儷中黑(P)" panose="020B0500000000000000" pitchFamily="34" charset="-120"/>
                <a:cs typeface="Calibri" panose="020F0502020204030204" pitchFamily="34" charset="0"/>
              </a:rPr>
              <a:t>She should </a:t>
            </a:r>
            <a:r>
              <a:rPr lang="en-US" altLang="zh-TW"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represent the whole society</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 in response to God. Just like the scientists who pioneer or lead the understanding of nature's laws, and artists </a:t>
            </a:r>
          </a:p>
          <a:p>
            <a:pPr>
              <a:spcBef>
                <a:spcPts val="0"/>
              </a:spcBef>
            </a:pPr>
            <a:r>
              <a:rPr lang="en-US" altLang="zh-TW" sz="4000" dirty="0">
                <a:latin typeface="Calibri" panose="020F0502020204030204" pitchFamily="34" charset="0"/>
                <a:ea typeface="華康儷中黑(P)" panose="020B0500000000000000" pitchFamily="34" charset="-120"/>
                <a:cs typeface="Calibri" panose="020F0502020204030204" pitchFamily="34" charset="0"/>
              </a:rPr>
              <a:t>who pioneer or lead </a:t>
            </a:r>
          </a:p>
          <a:p>
            <a:pPr>
              <a:spcBef>
                <a:spcPts val="0"/>
              </a:spcBef>
            </a:pPr>
            <a:r>
              <a:rPr lang="en-US" altLang="zh-TW" sz="4000" dirty="0">
                <a:latin typeface="Calibri" panose="020F0502020204030204" pitchFamily="34" charset="0"/>
                <a:ea typeface="華康儷中黑(P)" panose="020B0500000000000000" pitchFamily="34" charset="-120"/>
                <a:cs typeface="Calibri" panose="020F0502020204030204" pitchFamily="34" charset="0"/>
              </a:rPr>
              <a:t>the expression of beauty. </a:t>
            </a:r>
          </a:p>
        </p:txBody>
      </p:sp>
    </p:spTree>
    <p:extLst>
      <p:ext uri="{BB962C8B-B14F-4D97-AF65-F5344CB8AC3E}">
        <p14:creationId xmlns:p14="http://schemas.microsoft.com/office/powerpoint/2010/main" val="2617274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95F760F-3D94-4578-8EBB-3FC6A9235927}"/>
              </a:ext>
            </a:extLst>
          </p:cNvPr>
          <p:cNvSpPr>
            <a:spLocks noGrp="1"/>
          </p:cNvSpPr>
          <p:nvPr>
            <p:ph type="subTitle" idx="1"/>
          </p:nvPr>
        </p:nvSpPr>
        <p:spPr>
          <a:xfrm>
            <a:off x="0" y="188640"/>
            <a:ext cx="9144000" cy="6480720"/>
          </a:xfrm>
        </p:spPr>
        <p:txBody>
          <a:bodyPr/>
          <a:lstStyle/>
          <a:p>
            <a:pPr>
              <a:spcBef>
                <a:spcPts val="0"/>
              </a:spcBef>
            </a:pPr>
            <a:r>
              <a:rPr lang="zh-TW" altLang="en-US" sz="4000" dirty="0">
                <a:latin typeface="Calibri" panose="020F0502020204030204" pitchFamily="34" charset="0"/>
                <a:ea typeface="華康儷中黑(P)" panose="020B0500000000000000" pitchFamily="34" charset="-120"/>
                <a:cs typeface="Calibri" panose="020F0502020204030204" pitchFamily="34" charset="0"/>
              </a:rPr>
              <a:t>教會應首先為社會的罪過</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及</a:t>
            </a:r>
            <a:r>
              <a:rPr lang="zh-TW" altLang="en-US"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代表所有的人悔改</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例如</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當教會明白奴隸制度是違背天主的誡命時</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教會便應懺悔和反對</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p>
          <a:p>
            <a:pPr>
              <a:spcBef>
                <a:spcPts val="0"/>
              </a:spcBef>
            </a:pPr>
            <a:r>
              <a:rPr lang="zh-TW" altLang="en-US" sz="4000" dirty="0">
                <a:latin typeface="Calibri" panose="020F0502020204030204" pitchFamily="34" charset="0"/>
                <a:ea typeface="華康儷中黑(P)" panose="020B0500000000000000" pitchFamily="34" charset="-120"/>
                <a:cs typeface="Calibri" panose="020F0502020204030204" pitchFamily="34" charset="0"/>
              </a:rPr>
              <a:t>並在本身內廢除這制度。</a:t>
            </a:r>
          </a:p>
          <a:p>
            <a:pPr>
              <a:lnSpc>
                <a:spcPts val="4300"/>
              </a:lnSpc>
              <a:spcBef>
                <a:spcPts val="0"/>
              </a:spcBef>
            </a:pPr>
            <a:r>
              <a:rPr lang="en-US" altLang="zh-TW" sz="4000" dirty="0">
                <a:latin typeface="Calibri" panose="020F0502020204030204" pitchFamily="34" charset="0"/>
                <a:ea typeface="華康儷中黑(P)" panose="020B0500000000000000" pitchFamily="34" charset="-120"/>
                <a:cs typeface="Calibri" panose="020F0502020204030204" pitchFamily="34" charset="0"/>
              </a:rPr>
              <a:t>The Church should </a:t>
            </a:r>
            <a:r>
              <a:rPr lang="en-US" altLang="zh-TW"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repent for the sins of society</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 </a:t>
            </a:r>
            <a:r>
              <a:rPr lang="en-US" altLang="zh-TW" sz="4000" dirty="0">
                <a:highlight>
                  <a:srgbClr val="FFFF00"/>
                </a:highlight>
                <a:latin typeface="Calibri" panose="020F0502020204030204" pitchFamily="34" charset="0"/>
                <a:ea typeface="華康儷中黑(P)" panose="020B0500000000000000" pitchFamily="34" charset="-120"/>
                <a:cs typeface="Calibri" panose="020F0502020204030204" pitchFamily="34" charset="0"/>
              </a:rPr>
              <a:t>on behalf of all individuals</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 For example, when the Church realizes that slavery defies God’s commandments, She should repent and oppose it. At the same time, She must eliminate such an inhumane system from within Herself. </a:t>
            </a:r>
          </a:p>
        </p:txBody>
      </p:sp>
    </p:spTree>
    <p:extLst>
      <p:ext uri="{BB962C8B-B14F-4D97-AF65-F5344CB8AC3E}">
        <p14:creationId xmlns:p14="http://schemas.microsoft.com/office/powerpoint/2010/main" val="526602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95F760F-3D94-4578-8EBB-3FC6A9235927}"/>
              </a:ext>
            </a:extLst>
          </p:cNvPr>
          <p:cNvSpPr>
            <a:spLocks noGrp="1"/>
          </p:cNvSpPr>
          <p:nvPr>
            <p:ph type="subTitle" idx="1"/>
          </p:nvPr>
        </p:nvSpPr>
        <p:spPr>
          <a:xfrm>
            <a:off x="0" y="188640"/>
            <a:ext cx="9144000" cy="6480720"/>
          </a:xfrm>
        </p:spPr>
        <p:txBody>
          <a:bodyPr/>
          <a:lstStyle/>
          <a:p>
            <a:pPr>
              <a:spcBef>
                <a:spcPts val="0"/>
              </a:spcBef>
            </a:pPr>
            <a:r>
              <a:rPr lang="zh-TW" altLang="en-US" sz="4000" dirty="0">
                <a:latin typeface="Calibri" panose="020F0502020204030204" pitchFamily="34" charset="0"/>
                <a:ea typeface="華康儷中黑(P)" panose="020B0500000000000000" pitchFamily="34" charset="-120"/>
                <a:cs typeface="Calibri" panose="020F0502020204030204" pitchFamily="34" charset="0"/>
              </a:rPr>
              <a:t>教會這樣做是因為她意識到自己</a:t>
            </a:r>
            <a:r>
              <a:rPr lang="zh-TW" altLang="en-US"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先驅性</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和</a:t>
            </a:r>
            <a:r>
              <a:rPr lang="zh-TW" altLang="en-US"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代表性</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的特質</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她為整個社會的罪惡而悔改</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並帶領社會參與悔改的行動</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p>
          <a:p>
            <a:pPr>
              <a:spcBef>
                <a:spcPts val="0"/>
              </a:spcBef>
            </a:pPr>
            <a:r>
              <a:rPr lang="zh-TW" altLang="en-US" sz="4000" dirty="0">
                <a:highlight>
                  <a:srgbClr val="FFFF00"/>
                </a:highlight>
                <a:latin typeface="Calibri" panose="020F0502020204030204" pitchFamily="34" charset="0"/>
                <a:ea typeface="華康儷中黑(P)" panose="020B0500000000000000" pitchFamily="34" charset="-120"/>
                <a:cs typeface="Calibri" panose="020F0502020204030204" pitchFamily="34" charset="0"/>
              </a:rPr>
              <a:t>走向更新和逾越</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p>
          <a:p>
            <a:pPr>
              <a:spcBef>
                <a:spcPts val="0"/>
              </a:spcBef>
            </a:pPr>
            <a:r>
              <a:rPr lang="en-US" altLang="zh-TW" sz="4000" dirty="0">
                <a:latin typeface="Calibri" panose="020F0502020204030204" pitchFamily="34" charset="0"/>
                <a:ea typeface="華康儷中黑(P)" panose="020B0500000000000000" pitchFamily="34" charset="-120"/>
                <a:cs typeface="Calibri" panose="020F0502020204030204" pitchFamily="34" charset="0"/>
              </a:rPr>
              <a:t>The Church does this because of an awareness of Her role as </a:t>
            </a:r>
            <a:r>
              <a:rPr lang="en-US" altLang="zh-TW"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prophet </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and </a:t>
            </a:r>
            <a:r>
              <a:rPr lang="en-US" altLang="zh-TW"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representative</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 She repents for the evils of society and leads it in repentance, as She guides it towards </a:t>
            </a:r>
            <a:r>
              <a:rPr lang="en-US" altLang="zh-TW" sz="4000" dirty="0">
                <a:highlight>
                  <a:srgbClr val="FFFF00"/>
                </a:highlight>
                <a:latin typeface="Calibri" panose="020F0502020204030204" pitchFamily="34" charset="0"/>
                <a:ea typeface="華康儷中黑(P)" panose="020B0500000000000000" pitchFamily="34" charset="-120"/>
                <a:cs typeface="Calibri" panose="020F0502020204030204" pitchFamily="34" charset="0"/>
              </a:rPr>
              <a:t>renewal and </a:t>
            </a:r>
            <a:r>
              <a:rPr lang="en-US" altLang="zh-TW" sz="4000" dirty="0" err="1">
                <a:highlight>
                  <a:srgbClr val="FFFF00"/>
                </a:highlight>
                <a:latin typeface="Calibri" panose="020F0502020204030204" pitchFamily="34" charset="0"/>
                <a:ea typeface="華康儷中黑(P)" panose="020B0500000000000000" pitchFamily="34" charset="-120"/>
                <a:cs typeface="Calibri" panose="020F0502020204030204" pitchFamily="34" charset="0"/>
              </a:rPr>
              <a:t>passover</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p>
        </p:txBody>
      </p:sp>
    </p:spTree>
    <p:extLst>
      <p:ext uri="{BB962C8B-B14F-4D97-AF65-F5344CB8AC3E}">
        <p14:creationId xmlns:p14="http://schemas.microsoft.com/office/powerpoint/2010/main" val="3284382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44624"/>
            <a:ext cx="9108504" cy="6741368"/>
          </a:xfrm>
        </p:spPr>
        <p:txBody>
          <a:bodyPr/>
          <a:lstStyle/>
          <a:p>
            <a:pPr marL="0" indent="0" algn="just" eaLnBrk="1">
              <a:lnSpc>
                <a:spcPts val="4600"/>
              </a:lnSpc>
              <a:spcBef>
                <a:spcPts val="0"/>
              </a:spcBef>
              <a:spcAft>
                <a:spcPts val="0"/>
              </a:spcAft>
              <a:buNone/>
            </a:pP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恭讀宗徒大事錄　</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10:34,37-43</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伯多祿說：「你們都知道：在若翰宣講洗禮以後，從加里肋亞開始，在全猶太所發生的事：天主怎樣以聖神和德能，傅了納匝肋人耶穌，使他巡行各處，施恩行善，治好一切受魔鬼壓制的人，因為天主同他在一起。</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耶穌在猶太人地區，及在耶路撒冷所行一切，我們都是見證人。</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但是，他們卻把耶穌懸在木架上，殺死了。</a:t>
            </a:r>
            <a:endPar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600"/>
              </a:lnSpc>
              <a:spcBef>
                <a:spcPts val="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117917" y="6191190"/>
            <a:ext cx="1944216" cy="400110"/>
          </a:xfrm>
          <a:prstGeom prst="rect">
            <a:avLst/>
          </a:prstGeom>
          <a:noFill/>
        </p:spPr>
        <p:txBody>
          <a:bodyPr wrap="square">
            <a:spAutoFit/>
          </a:bodyPr>
          <a:lstStyle/>
          <a:p>
            <a:pPr>
              <a:defRPr/>
            </a:pPr>
            <a:r>
              <a:rPr lang="en-US" altLang="zh-TW" sz="2000" b="1" dirty="0">
                <a:solidFill>
                  <a:schemeClr val="bg1"/>
                </a:solidFill>
                <a:latin typeface="+mn-lt"/>
                <a:ea typeface="新細明體" charset="-120"/>
              </a:rPr>
              <a:t>1/2</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434647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95F760F-3D94-4578-8EBB-3FC6A9235927}"/>
              </a:ext>
            </a:extLst>
          </p:cNvPr>
          <p:cNvSpPr>
            <a:spLocks noGrp="1"/>
          </p:cNvSpPr>
          <p:nvPr>
            <p:ph type="subTitle" idx="1"/>
          </p:nvPr>
        </p:nvSpPr>
        <p:spPr>
          <a:xfrm>
            <a:off x="0" y="188640"/>
            <a:ext cx="9144000" cy="6480720"/>
          </a:xfrm>
        </p:spPr>
        <p:txBody>
          <a:bodyPr/>
          <a:lstStyle/>
          <a:p>
            <a:pPr>
              <a:spcBef>
                <a:spcPts val="0"/>
              </a:spcBef>
            </a:pPr>
            <a:r>
              <a:rPr lang="zh-TW" altLang="en-US" sz="4000" dirty="0">
                <a:latin typeface="Calibri" panose="020F0502020204030204" pitchFamily="34" charset="0"/>
                <a:ea typeface="華康儷中黑(P)" panose="020B0500000000000000" pitchFamily="34" charset="-120"/>
                <a:cs typeface="Calibri" panose="020F0502020204030204" pitchFamily="34" charset="0"/>
              </a:rPr>
              <a:t>這種先知性的特質</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包括要</a:t>
            </a:r>
            <a:r>
              <a:rPr lang="zh-TW" altLang="en-US"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以言</a:t>
            </a:r>
            <a:r>
              <a:rPr lang="en-US" altLang="zh-TW"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以行</a:t>
            </a:r>
            <a:endParaRPr lang="en-US" altLang="zh-TW"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endParaRPr>
          </a:p>
          <a:p>
            <a:pPr>
              <a:spcBef>
                <a:spcPts val="0"/>
              </a:spcBef>
            </a:pPr>
            <a:r>
              <a:rPr lang="zh-TW" altLang="en-US" sz="4000" dirty="0">
                <a:latin typeface="Calibri" panose="020F0502020204030204" pitchFamily="34" charset="0"/>
                <a:ea typeface="華康儷中黑(P)" panose="020B0500000000000000" pitchFamily="34" charset="-120"/>
                <a:cs typeface="Calibri" panose="020F0502020204030204" pitchFamily="34" charset="0"/>
              </a:rPr>
              <a:t>去為信仰作見證</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不單要為天主給的恩惠作見證</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r>
              <a:rPr lang="zh-TW" altLang="en-US" sz="4000" dirty="0">
                <a:latin typeface="Calibri" panose="020F0502020204030204" pitchFamily="34" charset="0"/>
                <a:ea typeface="華康儷中黑(P)" panose="020B0500000000000000" pitchFamily="34" charset="-120"/>
                <a:cs typeface="Calibri" panose="020F0502020204030204" pitchFamily="34" charset="0"/>
              </a:rPr>
              <a:t>也要</a:t>
            </a:r>
            <a:r>
              <a:rPr lang="zh-TW" altLang="en-US"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為完整地</a:t>
            </a:r>
            <a:endParaRPr lang="en-US" altLang="zh-TW"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endParaRPr>
          </a:p>
          <a:p>
            <a:pPr>
              <a:spcBef>
                <a:spcPts val="0"/>
              </a:spcBef>
            </a:pPr>
            <a:r>
              <a:rPr lang="zh-TW" altLang="en-US" sz="4000" dirty="0">
                <a:highlight>
                  <a:srgbClr val="FFFF00"/>
                </a:highlight>
                <a:latin typeface="Calibri" panose="020F0502020204030204" pitchFamily="34" charset="0"/>
                <a:ea typeface="華康儷中黑(P)" panose="020B0500000000000000" pitchFamily="34" charset="-120"/>
                <a:cs typeface="Calibri" panose="020F0502020204030204" pitchFamily="34" charset="0"/>
              </a:rPr>
              <a:t>完成教會的使命作見證</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a:t>
            </a:r>
          </a:p>
          <a:p>
            <a:pPr>
              <a:spcBef>
                <a:spcPts val="0"/>
              </a:spcBef>
            </a:pPr>
            <a:r>
              <a:rPr lang="en-US" altLang="zh-TW" sz="4000" dirty="0">
                <a:latin typeface="Calibri" panose="020F0502020204030204" pitchFamily="34" charset="0"/>
                <a:ea typeface="華康儷中黑(P)" panose="020B0500000000000000" pitchFamily="34" charset="-120"/>
                <a:cs typeface="Calibri" panose="020F0502020204030204" pitchFamily="34" charset="0"/>
              </a:rPr>
              <a:t>As prophet, the Church bears witness for Her Christian faith </a:t>
            </a:r>
            <a:r>
              <a:rPr lang="en-US" altLang="zh-TW" sz="40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through words and deeds</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 She bears witness not only in testimony of God's graces, but for the </a:t>
            </a:r>
            <a:r>
              <a:rPr lang="en-US" altLang="zh-TW" sz="4000" dirty="0">
                <a:highlight>
                  <a:srgbClr val="FFFF00"/>
                </a:highlight>
                <a:latin typeface="Calibri" panose="020F0502020204030204" pitchFamily="34" charset="0"/>
                <a:ea typeface="華康儷中黑(P)" panose="020B0500000000000000" pitchFamily="34" charset="-120"/>
                <a:cs typeface="Calibri" panose="020F0502020204030204" pitchFamily="34" charset="0"/>
              </a:rPr>
              <a:t>perfect completion of Her mission</a:t>
            </a:r>
            <a:r>
              <a:rPr lang="en-US" altLang="zh-TW" sz="4000" dirty="0">
                <a:latin typeface="Calibri" panose="020F0502020204030204" pitchFamily="34" charset="0"/>
                <a:ea typeface="華康儷中黑(P)" panose="020B0500000000000000" pitchFamily="34" charset="-120"/>
                <a:cs typeface="Calibri" panose="020F0502020204030204" pitchFamily="34" charset="0"/>
              </a:rPr>
              <a:t>. </a:t>
            </a:r>
          </a:p>
        </p:txBody>
      </p:sp>
    </p:spTree>
    <p:extLst>
      <p:ext uri="{BB962C8B-B14F-4D97-AF65-F5344CB8AC3E}">
        <p14:creationId xmlns:p14="http://schemas.microsoft.com/office/powerpoint/2010/main" val="3068536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95F760F-3D94-4578-8EBB-3FC6A9235927}"/>
              </a:ext>
            </a:extLst>
          </p:cNvPr>
          <p:cNvSpPr>
            <a:spLocks noGrp="1"/>
          </p:cNvSpPr>
          <p:nvPr>
            <p:ph type="subTitle" idx="1"/>
          </p:nvPr>
        </p:nvSpPr>
        <p:spPr>
          <a:xfrm>
            <a:off x="0" y="188640"/>
            <a:ext cx="9144000" cy="6480720"/>
          </a:xfrm>
        </p:spPr>
        <p:txBody>
          <a:bodyPr/>
          <a:lstStyle/>
          <a:p>
            <a:pPr>
              <a:spcBef>
                <a:spcPts val="0"/>
              </a:spcBef>
            </a:pPr>
            <a:r>
              <a:rPr lang="zh-TW" altLang="en-US" sz="3600" dirty="0">
                <a:latin typeface="Calibri" panose="020F0502020204030204" pitchFamily="34" charset="0"/>
                <a:ea typeface="華康儷中黑(P)" panose="020B0500000000000000" pitchFamily="34" charset="-120"/>
                <a:cs typeface="Calibri" panose="020F0502020204030204" pitchFamily="34" charset="0"/>
              </a:rPr>
              <a:t>教會最重要的使命</a:t>
            </a:r>
            <a:r>
              <a:rPr lang="en-US" altLang="zh-TW" sz="3600" dirty="0">
                <a:latin typeface="Calibri" panose="020F0502020204030204" pitchFamily="34" charset="0"/>
                <a:ea typeface="華康儷中黑(P)" panose="020B0500000000000000" pitchFamily="34" charset="-120"/>
                <a:cs typeface="Calibri" panose="020F0502020204030204" pitchFamily="34" charset="0"/>
              </a:rPr>
              <a:t>,</a:t>
            </a:r>
            <a:r>
              <a:rPr lang="zh-TW" altLang="en-US" sz="3600" dirty="0">
                <a:latin typeface="Calibri" panose="020F0502020204030204" pitchFamily="34" charset="0"/>
                <a:ea typeface="華康儷中黑(P)" panose="020B0500000000000000" pitchFamily="34" charset="-120"/>
                <a:cs typeface="Calibri" panose="020F0502020204030204" pitchFamily="34" charset="0"/>
              </a:rPr>
              <a:t>就是要對世界的不幸遭遇</a:t>
            </a:r>
            <a:r>
              <a:rPr lang="en-US" altLang="zh-TW" sz="3600" dirty="0">
                <a:latin typeface="Calibri" panose="020F0502020204030204" pitchFamily="34" charset="0"/>
                <a:ea typeface="華康儷中黑(P)" panose="020B0500000000000000" pitchFamily="34" charset="-120"/>
                <a:cs typeface="Calibri" panose="020F0502020204030204" pitchFamily="34" charset="0"/>
              </a:rPr>
              <a:t>,</a:t>
            </a:r>
            <a:r>
              <a:rPr lang="zh-TW" altLang="en-US" sz="3600" dirty="0">
                <a:solidFill>
                  <a:srgbClr val="FF0000"/>
                </a:solidFill>
                <a:highlight>
                  <a:srgbClr val="FFFF00"/>
                </a:highlight>
                <a:latin typeface="Calibri" panose="020F0502020204030204" pitchFamily="34" charset="0"/>
                <a:ea typeface="華康儷中黑(P)" panose="020B0500000000000000" pitchFamily="34" charset="-120"/>
                <a:cs typeface="Calibri" panose="020F0502020204030204" pitchFamily="34" charset="0"/>
              </a:rPr>
              <a:t>感同身受</a:t>
            </a:r>
            <a:r>
              <a:rPr lang="en-US" altLang="zh-TW" sz="3600" dirty="0">
                <a:latin typeface="Calibri" panose="020F0502020204030204" pitchFamily="34" charset="0"/>
                <a:ea typeface="華康儷中黑(P)" panose="020B0500000000000000" pitchFamily="34" charset="-120"/>
                <a:cs typeface="Calibri" panose="020F0502020204030204" pitchFamily="34" charset="0"/>
              </a:rPr>
              <a:t>.</a:t>
            </a:r>
            <a:r>
              <a:rPr lang="zh-TW" altLang="en-US" sz="3600" dirty="0">
                <a:latin typeface="Calibri" panose="020F0502020204030204" pitchFamily="34" charset="0"/>
                <a:ea typeface="華康儷中黑(P)" panose="020B0500000000000000" pitchFamily="34" charset="-120"/>
                <a:cs typeface="Calibri" panose="020F0502020204030204" pitchFamily="34" charset="0"/>
              </a:rPr>
              <a:t>如果教會真能這樣自我要求</a:t>
            </a:r>
            <a:r>
              <a:rPr lang="en-US" altLang="zh-TW" sz="3600" dirty="0">
                <a:latin typeface="Calibri" panose="020F0502020204030204" pitchFamily="34" charset="0"/>
                <a:ea typeface="華康儷中黑(P)" panose="020B0500000000000000" pitchFamily="34" charset="-120"/>
                <a:cs typeface="Calibri" panose="020F0502020204030204" pitchFamily="34" charset="0"/>
              </a:rPr>
              <a:t>,</a:t>
            </a:r>
            <a:r>
              <a:rPr lang="zh-TW" altLang="en-US" sz="3600" dirty="0">
                <a:latin typeface="Calibri" panose="020F0502020204030204" pitchFamily="34" charset="0"/>
                <a:ea typeface="華康儷中黑(P)" panose="020B0500000000000000" pitchFamily="34" charset="-120"/>
                <a:cs typeface="Calibri" panose="020F0502020204030204" pitchFamily="34" charset="0"/>
              </a:rPr>
              <a:t>並為此而付諸行動並作見證</a:t>
            </a:r>
            <a:r>
              <a:rPr lang="en-US" altLang="zh-TW" sz="3600" dirty="0">
                <a:latin typeface="Calibri" panose="020F0502020204030204" pitchFamily="34" charset="0"/>
                <a:ea typeface="華康儷中黑(P)" panose="020B0500000000000000" pitchFamily="34" charset="-120"/>
                <a:cs typeface="Calibri" panose="020F0502020204030204" pitchFamily="34" charset="0"/>
              </a:rPr>
              <a:t>,</a:t>
            </a:r>
            <a:r>
              <a:rPr lang="zh-TW" altLang="en-US" sz="3600" dirty="0">
                <a:latin typeface="Calibri" panose="020F0502020204030204" pitchFamily="34" charset="0"/>
                <a:ea typeface="華康儷中黑(P)" panose="020B0500000000000000" pitchFamily="34" charset="-120"/>
                <a:cs typeface="Calibri" panose="020F0502020204030204" pitchFamily="34" charset="0"/>
              </a:rPr>
              <a:t>世界一定會</a:t>
            </a:r>
            <a:r>
              <a:rPr lang="zh-TW" altLang="en-US" sz="3600" dirty="0">
                <a:solidFill>
                  <a:srgbClr val="FF0000"/>
                </a:solidFill>
                <a:latin typeface="Calibri" panose="020F0502020204030204" pitchFamily="34" charset="0"/>
                <a:ea typeface="華康儷中黑(P)" panose="020B0500000000000000" pitchFamily="34" charset="-120"/>
                <a:cs typeface="Calibri" panose="020F0502020204030204" pitchFamily="34" charset="0"/>
              </a:rPr>
              <a:t>更趨完美</a:t>
            </a:r>
            <a:r>
              <a:rPr lang="en-US" altLang="zh-TW" sz="3600" dirty="0">
                <a:latin typeface="Calibri" panose="020F0502020204030204" pitchFamily="34" charset="0"/>
                <a:ea typeface="華康儷中黑(P)" panose="020B0500000000000000" pitchFamily="34" charset="-120"/>
                <a:cs typeface="Calibri" panose="020F0502020204030204" pitchFamily="34" charset="0"/>
              </a:rPr>
              <a:t>.</a:t>
            </a:r>
          </a:p>
          <a:p>
            <a:pPr>
              <a:spcBef>
                <a:spcPts val="0"/>
              </a:spcBef>
            </a:pPr>
            <a:r>
              <a:rPr lang="en-US" altLang="zh-TW" sz="4000" spc="-120" dirty="0">
                <a:latin typeface="Calibri" panose="020F0502020204030204" pitchFamily="34" charset="0"/>
                <a:ea typeface="華康儷中黑(P)" panose="020B0500000000000000" pitchFamily="34" charset="-120"/>
                <a:cs typeface="Calibri" panose="020F0502020204030204" pitchFamily="34" charset="0"/>
              </a:rPr>
              <a:t>The Church’s most important mission is to show empathy for the misfortunes of the world </a:t>
            </a:r>
            <a:r>
              <a:rPr lang="en-US" altLang="zh-TW" sz="4000" spc="-120" dirty="0">
                <a:highlight>
                  <a:srgbClr val="FFFF00"/>
                </a:highlight>
                <a:latin typeface="Calibri" panose="020F0502020204030204" pitchFamily="34" charset="0"/>
                <a:ea typeface="華康儷中黑(P)" panose="020B0500000000000000" pitchFamily="34" charset="-120"/>
                <a:cs typeface="Calibri" panose="020F0502020204030204" pitchFamily="34" charset="0"/>
              </a:rPr>
              <a:t>as if these were Her own</a:t>
            </a:r>
            <a:r>
              <a:rPr lang="en-US" altLang="zh-TW" sz="4000" spc="-120" dirty="0">
                <a:latin typeface="Calibri" panose="020F0502020204030204" pitchFamily="34" charset="0"/>
                <a:ea typeface="華康儷中黑(P)" panose="020B0500000000000000" pitchFamily="34" charset="-120"/>
                <a:cs typeface="Calibri" panose="020F0502020204030204" pitchFamily="34" charset="0"/>
              </a:rPr>
              <a:t>. If the Church can achieve this, and give Her testimony through Her empathetic actions, the world </a:t>
            </a:r>
          </a:p>
          <a:p>
            <a:pPr>
              <a:spcBef>
                <a:spcPts val="0"/>
              </a:spcBef>
            </a:pPr>
            <a:r>
              <a:rPr lang="en-US" altLang="zh-TW" sz="4000" spc="-120" dirty="0">
                <a:solidFill>
                  <a:srgbClr val="FF0000"/>
                </a:solidFill>
                <a:highlight>
                  <a:srgbClr val="FFFF00"/>
                </a:highlight>
                <a:latin typeface="Calibri" panose="020F0502020204030204" pitchFamily="34" charset="0"/>
                <a:ea typeface="華康儷中黑(P)" panose="020B0500000000000000" pitchFamily="34" charset="-120"/>
                <a:cs typeface="Calibri" panose="020F0502020204030204" pitchFamily="34" charset="0"/>
              </a:rPr>
              <a:t>will surely become a much better place</a:t>
            </a:r>
            <a:r>
              <a:rPr lang="en-US" altLang="zh-TW" sz="4000" spc="-120" dirty="0">
                <a:latin typeface="Calibri" panose="020F0502020204030204" pitchFamily="34" charset="0"/>
                <a:ea typeface="華康儷中黑(P)" panose="020B0500000000000000" pitchFamily="34" charset="-120"/>
                <a:cs typeface="Calibri" panose="020F0502020204030204" pitchFamily="34" charset="0"/>
              </a:rPr>
              <a:t> </a:t>
            </a:r>
          </a:p>
          <a:p>
            <a:pPr>
              <a:spcBef>
                <a:spcPts val="0"/>
              </a:spcBef>
            </a:pPr>
            <a:r>
              <a:rPr lang="en-US" altLang="zh-TW" sz="4000" spc="-120" dirty="0">
                <a:latin typeface="Calibri" panose="020F0502020204030204" pitchFamily="34" charset="0"/>
                <a:ea typeface="華康儷中黑(P)" panose="020B0500000000000000" pitchFamily="34" charset="-120"/>
                <a:cs typeface="Calibri" panose="020F0502020204030204" pitchFamily="34" charset="0"/>
              </a:rPr>
              <a:t>as She leads it towards perfection. </a:t>
            </a:r>
          </a:p>
        </p:txBody>
      </p:sp>
    </p:spTree>
    <p:extLst>
      <p:ext uri="{BB962C8B-B14F-4D97-AF65-F5344CB8AC3E}">
        <p14:creationId xmlns:p14="http://schemas.microsoft.com/office/powerpoint/2010/main" val="2012994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好 天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a:t>
            </a:r>
            <a:endParaRPr lang="en-US" altLang="zh-TW"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44624"/>
            <a:ext cx="9108504" cy="6741368"/>
          </a:xfrm>
        </p:spPr>
        <p:txBody>
          <a:bodyPr/>
          <a:lstStyle/>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第三天，天主使他復活了，叫他顯現出來，不是給所有百姓，而是給天主所預先揀選的見證人，就是給我們這些、在他從死者中復活後，與他同食共飲的人。</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「他吩咐我們向百姓講道，指證他就是天主所立：生者與死者的判官。一切先知都為他作證：凡信他的人，賴他的名字，都要獲得罪赦。」</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lnSpc>
                <a:spcPts val="4600"/>
              </a:lnSpc>
              <a:spcBef>
                <a:spcPts val="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028384" y="6191190"/>
            <a:ext cx="1944216" cy="400110"/>
          </a:xfrm>
          <a:prstGeom prst="rect">
            <a:avLst/>
          </a:prstGeom>
          <a:noFill/>
        </p:spPr>
        <p:txBody>
          <a:bodyPr wrap="square">
            <a:spAutoFit/>
          </a:bodyPr>
          <a:lstStyle/>
          <a:p>
            <a:pPr>
              <a:defRPr/>
            </a:pPr>
            <a:r>
              <a:rPr lang="en-US" altLang="zh-TW" sz="2000" b="1" dirty="0">
                <a:solidFill>
                  <a:schemeClr val="bg1"/>
                </a:solidFill>
                <a:latin typeface="+mn-lt"/>
                <a:ea typeface="新細明體" charset="-120"/>
              </a:rPr>
              <a:t>2/2</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3842153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0"/>
            <a:ext cx="9144000" cy="6858000"/>
          </a:xfrm>
        </p:spPr>
        <p:txBody>
          <a:bodyPr/>
          <a:lstStyle/>
          <a:p>
            <a:pPr marL="0" indent="0" algn="just" eaLnBrk="1">
              <a:lnSpc>
                <a:spcPts val="1000"/>
              </a:lnSpc>
              <a:spcBef>
                <a:spcPts val="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恭讀聖保祿宗徒致哥羅森人書　</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3:1-4</a:t>
            </a:r>
          </a:p>
          <a:p>
            <a:pPr marL="0" lvl="0" indent="0">
              <a:lnSpc>
                <a:spcPts val="4700"/>
              </a:lnSpc>
              <a:buNone/>
              <a:tabLst>
                <a:tab pos="457200" algn="l"/>
              </a:tabLs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你們豈不知道少許的酵母</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能使整個麵團發酵嗎</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你們應把舊酵母除淨</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好使你們成為新和的麵團</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正如你們原是無酵餅一樣</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因為我們的逾越節羔羊基督</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已被祭殺作了犧牲</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所以我們過節</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不可用舊酵母</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也不可用奸詐和邪惡的酵母</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而只可用純潔和真誠的無酵餅</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a:t>
            </a:r>
          </a:p>
          <a:p>
            <a:pPr marL="0" lvl="0" indent="0" algn="just" eaLnBrk="1">
              <a:lnSpc>
                <a:spcPts val="4800"/>
              </a:lnSpc>
              <a:spcBef>
                <a:spcPts val="600"/>
              </a:spcBef>
              <a:spcAft>
                <a:spcPts val="0"/>
              </a:spcAft>
              <a:buNone/>
            </a:pP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spcAft>
                <a:spcPts val="0"/>
              </a:spcAft>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077533" y="6096144"/>
            <a:ext cx="634667" cy="400110"/>
          </a:xfrm>
          <a:prstGeom prst="rect">
            <a:avLst/>
          </a:prstGeom>
          <a:noFill/>
        </p:spPr>
        <p:txBody>
          <a:bodyPr wrap="square">
            <a:spAutoFit/>
          </a:bodyPr>
          <a:lstStyle/>
          <a:p>
            <a:pPr>
              <a:defRPr/>
            </a:pPr>
            <a:r>
              <a:rPr lang="en-US" altLang="zh-TW" sz="2000" b="1" dirty="0">
                <a:solidFill>
                  <a:schemeClr val="bg1"/>
                </a:solidFill>
                <a:latin typeface="+mn-lt"/>
                <a:ea typeface="新細明體" charset="-120"/>
              </a:rPr>
              <a:t>1/1</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180089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27384"/>
            <a:ext cx="9107488" cy="6813376"/>
          </a:xfrm>
        </p:spPr>
        <p:txBody>
          <a:bodyPr/>
          <a:lstStyle/>
          <a:p>
            <a:pPr marL="0" indent="0" algn="just" eaLnBrk="1">
              <a:lnSpc>
                <a:spcPts val="1000"/>
              </a:lnSpc>
              <a:spcBef>
                <a:spcPts val="600"/>
              </a:spcBef>
              <a:spcAft>
                <a:spcPts val="0"/>
              </a:spcAft>
              <a:buNone/>
            </a:pPr>
            <a:endParaRPr lang="en-US" altLang="zh-TW" sz="40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600"/>
              </a:lnSpc>
              <a:spcBef>
                <a:spcPts val="0"/>
              </a:spcBef>
              <a:spcAft>
                <a:spcPts val="0"/>
              </a:spcAft>
              <a:buNone/>
            </a:pPr>
            <a:r>
              <a:rPr lang="zh-TW" altLang="en-US" sz="40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恭讀聖若望福音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20:1-9</a:t>
            </a:r>
          </a:p>
          <a:p>
            <a:pPr marL="0" indent="0" algn="just" eaLnBrk="1">
              <a:lnSpc>
                <a:spcPts val="46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一周的第一天，清晨，天還黑的時候，瑪利亞瑪達肋納，來到墳墓那裡，看見石頭已從墓門挪開了。於是，她跑去見西滿伯多祿，及耶穌所愛的那另一個門徒，對他們說：「有人從墳墓中，把主搬走了；我們不知道他們把他放在那裡。」</a:t>
            </a:r>
          </a:p>
          <a:p>
            <a:pPr marL="0" indent="0" algn="just" eaLnBrk="1">
              <a:lnSpc>
                <a:spcPts val="46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伯多祿便和那另一個門徒出來，到墳墓那裡去。兩人一起跑，但那另一個門徒，比伯多祿跑得快，</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711223" y="6271838"/>
            <a:ext cx="1594702"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1/2</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540729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27384"/>
            <a:ext cx="9107488" cy="6813376"/>
          </a:xfrm>
        </p:spPr>
        <p:txBody>
          <a:bodyPr/>
          <a:lstStyle/>
          <a:p>
            <a:pPr marL="0" indent="0" algn="just" eaLnBrk="1">
              <a:lnSpc>
                <a:spcPts val="1000"/>
              </a:lnSpc>
              <a:spcBef>
                <a:spcPts val="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6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先來到了墳墓那裡。他俯身看見了放著的殮布，卻沒有進去。</a:t>
            </a:r>
          </a:p>
          <a:p>
            <a:pPr marL="0" indent="0" algn="just" eaLnBrk="1">
              <a:lnSpc>
                <a:spcPts val="46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跟著他的西滿伯多祿，也來到了，進入了墳墓，看見了放著的殮布，也</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看見耶穌頭上的那塊汗巾，不同殮布放在一起，而在另一處捲著。先來到墳墓的那個門徒，也進去了，一看見就相信了。</a:t>
            </a:r>
          </a:p>
          <a:p>
            <a:pPr marL="0" indent="0" algn="just" eaLnBrk="1">
              <a:lnSpc>
                <a:spcPts val="4600"/>
              </a:lnSpc>
              <a:spcBef>
                <a:spcPts val="0"/>
              </a:spcBef>
              <a:spcAft>
                <a:spcPts val="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這是因為他們還不明白，耶穌必須從死者中復活的那段聖經。</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lnSpc>
                <a:spcPts val="4600"/>
              </a:lnSpc>
              <a:spcBef>
                <a:spcPts val="0"/>
              </a:spcBef>
              <a:spcAft>
                <a:spcPts val="0"/>
              </a:spcAft>
              <a:buNone/>
            </a:pPr>
            <a:r>
              <a:rPr lang="en-US" altLang="zh-HK" sz="3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lnSpc>
                <a:spcPts val="4600"/>
              </a:lnSpc>
              <a:spcBef>
                <a:spcPts val="0"/>
              </a:spcBef>
              <a:spcAft>
                <a:spcPts val="0"/>
              </a:spcAft>
              <a:buNone/>
            </a:pPr>
            <a:r>
              <a:rPr lang="zh-TW" altLang="en-US" sz="3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600"/>
              </a:lnSpc>
              <a:spcBef>
                <a:spcPts val="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172400" y="6306663"/>
            <a:ext cx="1594702"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2000" b="1" i="0" u="none" strike="noStrike" kern="1200" cap="none" spc="0" normalizeH="0" baseline="0" noProof="0" dirty="0">
                <a:ln>
                  <a:noFill/>
                </a:ln>
                <a:solidFill>
                  <a:srgbClr val="FFFFFF"/>
                </a:solidFill>
                <a:effectLst/>
                <a:uLnTx/>
                <a:uFillTx/>
                <a:latin typeface="Arial"/>
                <a:ea typeface="新細明體" charset="-120"/>
                <a:cs typeface="+mn-cs"/>
              </a:rPr>
              <a:t>2/2</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278830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耶穌復活主日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2023 </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4 </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9 </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ts val="1200"/>
              </a:spcBef>
              <a:spcAft>
                <a:spcPts val="0"/>
              </a:spcAft>
              <a:buFontTx/>
              <a:buNone/>
            </a:pPr>
            <a:r>
              <a:rPr lang="zh-TW" altLang="en-US" sz="6600" dirty="0">
                <a:solidFill>
                  <a:srgbClr val="FFFF00"/>
                </a:solidFill>
                <a:ea typeface="華康儷中黑" panose="020B0509000000000000" pitchFamily="49" charset="-120"/>
              </a:rPr>
              <a:t>不做舊酵母</a:t>
            </a:r>
            <a:endParaRPr lang="en-US" altLang="zh-TW" sz="6600" dirty="0">
              <a:solidFill>
                <a:srgbClr val="FFFF00"/>
              </a:solidFill>
              <a:ea typeface="華康儷中黑" panose="020B0509000000000000" pitchFamily="49" charset="-120"/>
            </a:endParaRPr>
          </a:p>
          <a:p>
            <a:pPr algn="ctr" eaLnBrk="1" hangingPunct="1">
              <a:spcBef>
                <a:spcPts val="1200"/>
              </a:spcBef>
              <a:spcAft>
                <a:spcPts val="0"/>
              </a:spcAft>
              <a:buFontTx/>
              <a:buNone/>
            </a:pPr>
            <a:r>
              <a:rPr lang="en-US" altLang="zh-TW"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做個新受造物</a:t>
            </a:r>
            <a:r>
              <a:rPr lang="en-US" altLang="zh-TW" dirty="0">
                <a:solidFill>
                  <a:schemeClr val="bg1"/>
                </a:solidFill>
                <a:ea typeface="華康儷中黑" panose="020B0509000000000000" pitchFamily="49" charset="-120"/>
              </a:rPr>
              <a:t>——</a:t>
            </a:r>
          </a:p>
          <a:p>
            <a:pPr algn="ctr" eaLnBrk="1" hangingPunct="1">
              <a:spcBef>
                <a:spcPts val="1200"/>
              </a:spcBef>
              <a:spcAft>
                <a:spcPts val="0"/>
              </a:spcAft>
              <a:buFontTx/>
              <a:buNone/>
            </a:pPr>
            <a:endParaRPr lang="en-US" altLang="zh-TW" sz="4000" dirty="0">
              <a:solidFill>
                <a:srgbClr val="FFFF00"/>
              </a:solidFill>
              <a:ea typeface="華康儷中黑" panose="020B0509000000000000" pitchFamily="49" charset="-120"/>
            </a:endParaRPr>
          </a:p>
          <a:p>
            <a:pPr algn="ctr" eaLnBrk="1" hangingPunct="1">
              <a:spcBef>
                <a:spcPts val="1200"/>
              </a:spcBef>
              <a:spcAft>
                <a:spcPts val="0"/>
              </a:spcAft>
              <a:buFontTx/>
              <a:buNone/>
            </a:pPr>
            <a:r>
              <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宗</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10:34,37-43 </a:t>
            </a:r>
            <a:r>
              <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 </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哥</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3:1-4 </a:t>
            </a:r>
            <a:r>
              <a:rPr lang="en-US" altLang="zh-HK"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 </a:t>
            </a:r>
            <a:r>
              <a:rPr lang="zh-TW" altLang="en-US"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若</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20:1-9)</a:t>
            </a:r>
            <a:endPar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p:txBody>
      </p:sp>
    </p:spTree>
    <p:extLst>
      <p:ext uri="{BB962C8B-B14F-4D97-AF65-F5344CB8AC3E}">
        <p14:creationId xmlns:p14="http://schemas.microsoft.com/office/powerpoint/2010/main" val="3266751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35AC7357-E904-4A43-A402-0B9DDC632173}"/>
              </a:ext>
            </a:extLst>
          </p:cNvPr>
          <p:cNvSpPr>
            <a:spLocks noGrp="1"/>
          </p:cNvSpPr>
          <p:nvPr>
            <p:ph type="subTitle" idx="1"/>
          </p:nvPr>
        </p:nvSpPr>
        <p:spPr>
          <a:xfrm>
            <a:off x="0" y="0"/>
            <a:ext cx="9144000" cy="6858000"/>
          </a:xfrm>
        </p:spPr>
        <p:txBody>
          <a:bodyPr/>
          <a:lstStyle/>
          <a:p>
            <a:pPr marL="360000" indent="-457200" algn="l">
              <a:spcAft>
                <a:spcPts val="18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耶穌在猶太人地區</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及在耶路撒冷所行一切</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我們都是見證人</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Aft>
                <a:spcPts val="1800"/>
              </a:spcAft>
            </a:pPr>
            <a:r>
              <a:rPr lang="zh-TW"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你們豈不知道少許的酵母</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能使整個麵團發酵嗎</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你們應</a:t>
            </a:r>
            <a:r>
              <a:rPr lang="zh-TW"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把舊酵母除淨</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好使你們成為</a:t>
            </a:r>
            <a:r>
              <a:rPr lang="zh-TW" altLang="zh-TW"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新和的麵團</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Aft>
                <a:spcPts val="18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看見耶穌頭上的那塊汗巾</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不同殮布放在一起</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而在另一處捲著</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先來到墳墓的那個門徒</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也進去了</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一看見就相信了</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zh-HK" altLang="en-US" sz="3600" dirty="0">
              <a:solidFill>
                <a:schemeClr val="bg1"/>
              </a:solidFill>
            </a:endParaRPr>
          </a:p>
        </p:txBody>
      </p:sp>
    </p:spTree>
    <p:extLst>
      <p:ext uri="{BB962C8B-B14F-4D97-AF65-F5344CB8AC3E}">
        <p14:creationId xmlns:p14="http://schemas.microsoft.com/office/powerpoint/2010/main" val="1810303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35AC7357-E904-4A43-A402-0B9DDC632173}"/>
              </a:ext>
            </a:extLst>
          </p:cNvPr>
          <p:cNvSpPr>
            <a:spLocks noGrp="1"/>
          </p:cNvSpPr>
          <p:nvPr>
            <p:ph type="subTitle" idx="1"/>
          </p:nvPr>
        </p:nvSpPr>
        <p:spPr>
          <a:xfrm>
            <a:off x="0" y="0"/>
            <a:ext cx="9144000" cy="6858000"/>
          </a:xfrm>
        </p:spPr>
        <p:txBody>
          <a:bodyPr/>
          <a:lstStyle/>
          <a:p>
            <a:pPr marL="360000" indent="-457200" algn="l">
              <a:spcAft>
                <a:spcPts val="600"/>
              </a:spcAft>
            </a:pP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耶穌在猶太人地區</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及在耶路撒冷所行一切</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我們都是見證人</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p>
          <a:p>
            <a:pPr marL="360000" indent="-457200" algn="l">
              <a:spcAft>
                <a:spcPts val="600"/>
              </a:spcAft>
            </a:pP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耶穌</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在你身上</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所行的一切</a:t>
            </a:r>
            <a:r>
              <a:rPr lang="en-US" altLang="zh-TW"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你能作見證嗎</a:t>
            </a:r>
            <a:r>
              <a:rPr lang="en-US" altLang="zh-TW"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Aft>
                <a:spcPts val="6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例如</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讀經</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時</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你聽到耶穌要你做什麼嗎</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Aft>
                <a:spcPts val="600"/>
              </a:spcAft>
            </a:pP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工作</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時</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你有感到你是</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贊天地之化育</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嗎</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Aft>
                <a:spcPts val="600"/>
              </a:spcAft>
            </a:pPr>
            <a:r>
              <a:rPr lang="zh-TW" altLang="en-US"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世界的</a:t>
            </a:r>
            <a:r>
              <a:rPr lang="zh-TW" altLang="en-US" sz="39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紛擾</a:t>
            </a:r>
            <a:r>
              <a:rPr lang="en-US" altLang="zh-TW"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你會覺得那是天主的召叫嗎</a:t>
            </a:r>
            <a:r>
              <a:rPr lang="en-US" altLang="zh-TW"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Aft>
                <a:spcPts val="6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在</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郊遊</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時</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你有感受到大自然就是天主的鬼斧神工或</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無盡藏</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嗎</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p:txBody>
      </p:sp>
    </p:spTree>
    <p:extLst>
      <p:ext uri="{BB962C8B-B14F-4D97-AF65-F5344CB8AC3E}">
        <p14:creationId xmlns:p14="http://schemas.microsoft.com/office/powerpoint/2010/main" val="2824255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4" end="4"/>
                                            </p:txEl>
                                          </p:spTgt>
                                        </p:tgtEl>
                                      </p:cBhvr>
                                    </p:animEffect>
                                  </p:childTnLst>
                                </p:cTn>
                              </p:par>
                              <p:par>
                                <p:cTn id="28" presetID="31"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p:cTn id="30"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30625</TotalTime>
  <Words>1820</Words>
  <Application>Microsoft Office PowerPoint</Application>
  <PresentationFormat>如螢幕大小 (4:3)</PresentationFormat>
  <Paragraphs>111</Paragraphs>
  <Slides>22</Slides>
  <Notes>0</Notes>
  <HiddenSlides>0</HiddenSlides>
  <MMClips>0</MMClips>
  <ScaleCrop>false</ScaleCrop>
  <HeadingPairs>
    <vt:vector size="6" baseType="variant">
      <vt:variant>
        <vt:lpstr>使用字型</vt:lpstr>
      </vt:variant>
      <vt:variant>
        <vt:i4>10</vt:i4>
      </vt:variant>
      <vt:variant>
        <vt:lpstr>佈景主題</vt:lpstr>
      </vt:variant>
      <vt:variant>
        <vt:i4>3</vt:i4>
      </vt:variant>
      <vt:variant>
        <vt:lpstr>投影片標題</vt:lpstr>
      </vt:variant>
      <vt:variant>
        <vt:i4>22</vt:i4>
      </vt:variant>
    </vt:vector>
  </HeadingPairs>
  <TitlesOfParts>
    <vt:vector size="35" baseType="lpstr">
      <vt:lpstr>華康中黑體</vt:lpstr>
      <vt:lpstr>華康中黑體(P)</vt:lpstr>
      <vt:lpstr>華康正顏楷體W7</vt:lpstr>
      <vt:lpstr>華康正顏楷體W7(P)</vt:lpstr>
      <vt:lpstr>華康粗黑體</vt:lpstr>
      <vt:lpstr>華康儷中黑</vt:lpstr>
      <vt:lpstr>華康儷中黑(P)</vt:lpstr>
      <vt:lpstr>新細明體</vt:lpstr>
      <vt:lpstr>Arial</vt:lpstr>
      <vt:lpstr>Calibri</vt:lpstr>
      <vt:lpstr>預設簡報設計</vt:lpstr>
      <vt:lpstr>3_預設簡報設計</vt:lpstr>
      <vt:lpstr>15_預設簡報設計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1647</cp:revision>
  <dcterms:created xsi:type="dcterms:W3CDTF">2006-09-26T01:05:23Z</dcterms:created>
  <dcterms:modified xsi:type="dcterms:W3CDTF">2023-04-03T04:49:16Z</dcterms:modified>
</cp:coreProperties>
</file>